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1"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2">
          <p15:clr>
            <a:srgbClr val="A4A3A4"/>
          </p15:clr>
        </p15:guide>
        <p15:guide id="2" orient="horz" pos="2748">
          <p15:clr>
            <a:srgbClr val="A4A3A4"/>
          </p15:clr>
        </p15:guide>
        <p15:guide id="3" orient="horz" pos="3888">
          <p15:clr>
            <a:srgbClr val="A4A3A4"/>
          </p15:clr>
        </p15:guide>
        <p15:guide id="4" pos="5760">
          <p15:clr>
            <a:srgbClr val="A4A3A4"/>
          </p15:clr>
        </p15:guide>
        <p15:guide id="5" pos="6144">
          <p15:clr>
            <a:srgbClr val="A4A3A4"/>
          </p15:clr>
        </p15:guide>
        <p15:guide id="6" orient="horz" pos="276">
          <p15:clr>
            <a:srgbClr val="A4A3A4"/>
          </p15:clr>
        </p15:guide>
        <p15:guide id="7" pos="2736">
          <p15:clr>
            <a:srgbClr val="A4A3A4"/>
          </p15:clr>
        </p15:guide>
        <p15:guide id="8" pos="5688">
          <p15:clr>
            <a:srgbClr val="A4A3A4"/>
          </p15:clr>
        </p15:guide>
        <p15:guide id="9" orient="horz" pos="1956">
          <p15:clr>
            <a:srgbClr val="A4A3A4"/>
          </p15:clr>
        </p15:guide>
        <p15:guide id="10" orient="horz" pos="3036">
          <p15:clr>
            <a:srgbClr val="A4A3A4"/>
          </p15:clr>
        </p15:guide>
        <p15:guide id="11" orient="horz" pos="1644">
          <p15:clr>
            <a:srgbClr val="A4A3A4"/>
          </p15:clr>
        </p15:guide>
        <p15:guide id="12" orient="horz" pos="1860">
          <p15:clr>
            <a:srgbClr val="A4A3A4"/>
          </p15:clr>
        </p15:guide>
        <p15:guide id="13" pos="2880">
          <p15:clr>
            <a:srgbClr val="A4A3A4"/>
          </p15:clr>
        </p15:guide>
        <p15:guide id="14" orient="horz" pos="804">
          <p15:clr>
            <a:srgbClr val="A4A3A4"/>
          </p15:clr>
        </p15:guide>
        <p15:guide id="15" pos="5448">
          <p15:clr>
            <a:srgbClr val="A4A3A4"/>
          </p15:clr>
        </p15:guide>
        <p15:guide id="16" pos="480">
          <p15:clr>
            <a:srgbClr val="A4A3A4"/>
          </p15:clr>
        </p15:guide>
        <p15:guide id="17" pos="336">
          <p15:clr>
            <a:srgbClr val="A4A3A4"/>
          </p15:clr>
        </p15:guide>
        <p15:guide id="18" orient="horz" pos="348">
          <p15:clr>
            <a:srgbClr val="A4A3A4"/>
          </p15:clr>
        </p15:guide>
        <p15:guide id="19" orient="horz" pos="2169">
          <p15:clr>
            <a:srgbClr val="A4A3A4"/>
          </p15:clr>
        </p15:guide>
        <p15:guide id="20" orient="horz" pos="3239">
          <p15:clr>
            <a:srgbClr val="A4A3A4"/>
          </p15:clr>
        </p15:guide>
        <p15:guide id="21" orient="horz" pos="606">
          <p15:clr>
            <a:srgbClr val="A4A3A4"/>
          </p15:clr>
        </p15:guide>
        <p15:guide id="22" orient="horz" pos="2772">
          <p15:clr>
            <a:srgbClr val="A4A3A4"/>
          </p15:clr>
        </p15:guide>
        <p15:guide id="23" pos="5759">
          <p15:clr>
            <a:srgbClr val="A4A3A4"/>
          </p15:clr>
        </p15:guide>
        <p15:guide id="24" pos="5700">
          <p15:clr>
            <a:srgbClr val="A4A3A4"/>
          </p15:clr>
        </p15:guide>
        <p15:guide id="25" pos="2944">
          <p15:clr>
            <a:srgbClr val="A4A3A4"/>
          </p15:clr>
        </p15:guide>
        <p15:guide id="26"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bJAOUtUQ2CAgQPJwpf+ozmsZM2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092797-C370-4682-83D7-B5D20AD09107}">
  <a:tblStyle styleId="{36092797-C370-4682-83D7-B5D20AD091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1090" y="72"/>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09"/>
        <p:guide pos="22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 y="0"/>
            <a:ext cx="3036205" cy="460108"/>
          </a:xfrm>
          <a:prstGeom prst="rect">
            <a:avLst/>
          </a:prstGeom>
          <a:noFill/>
          <a:ln>
            <a:noFill/>
          </a:ln>
        </p:spPr>
        <p:txBody>
          <a:bodyPr spcFirstLastPara="1" wrap="square" lIns="88975" tIns="44475" rIns="88975" bIns="44475" anchor="t"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2563" y="0"/>
            <a:ext cx="3036205" cy="460108"/>
          </a:xfrm>
          <a:prstGeom prst="rect">
            <a:avLst/>
          </a:prstGeom>
          <a:noFill/>
          <a:ln>
            <a:noFill/>
          </a:ln>
        </p:spPr>
        <p:txBody>
          <a:bodyPr spcFirstLastPara="1" wrap="square" lIns="88975" tIns="44475" rIns="88975" bIns="44475" anchor="t" anchorCtr="0">
            <a:noAutofit/>
          </a:bodyPr>
          <a:lstStyle>
            <a:lvl1pPr marR="0" lvl="0" algn="r"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99407" y="4387248"/>
            <a:ext cx="5611588" cy="4154242"/>
          </a:xfrm>
          <a:prstGeom prst="rect">
            <a:avLst/>
          </a:prstGeom>
          <a:noFill/>
          <a:ln>
            <a:noFill/>
          </a:ln>
        </p:spPr>
        <p:txBody>
          <a:bodyPr spcFirstLastPara="1" wrap="square" lIns="88975" tIns="44475" rIns="88975" bIns="44475" anchor="t" anchorCtr="0">
            <a:noAutofit/>
          </a:bodyPr>
          <a:lstStyle>
            <a:lvl1pPr marL="457200" marR="0" lvl="0"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1pPr>
            <a:lvl2pPr marL="914400" marR="0" lvl="1"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2pPr>
            <a:lvl3pPr marL="1371600" marR="0" lvl="2"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3pPr>
            <a:lvl4pPr marL="1828800" marR="0" lvl="3"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4pPr>
            <a:lvl5pPr marL="2286000" marR="0" lvl="4" indent="-228600" algn="l" rtl="0">
              <a:spcBef>
                <a:spcPts val="300"/>
              </a:spcBef>
              <a:spcAft>
                <a:spcPts val="0"/>
              </a:spcAft>
              <a:buSzPts val="1400"/>
              <a:buNone/>
              <a:defRPr sz="10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0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 y="8775968"/>
            <a:ext cx="3036205" cy="458633"/>
          </a:xfrm>
          <a:prstGeom prst="rect">
            <a:avLst/>
          </a:prstGeom>
          <a:noFill/>
          <a:ln>
            <a:noFill/>
          </a:ln>
        </p:spPr>
        <p:txBody>
          <a:bodyPr spcFirstLastPara="1" wrap="square" lIns="88975" tIns="44475" rIns="88975" bIns="44475" anchor="b"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R="0" lvl="2" algn="ctr"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R="0" lvl="3" algn="ctr"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R="0" lvl="4" algn="ctr"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2563" y="8775968"/>
            <a:ext cx="3036205" cy="458633"/>
          </a:xfrm>
          <a:prstGeom prst="rect">
            <a:avLst/>
          </a:prstGeom>
          <a:noFill/>
          <a:ln>
            <a:noFill/>
          </a:ln>
        </p:spPr>
        <p:txBody>
          <a:bodyPr spcFirstLastPara="1" wrap="square" lIns="88975" tIns="44475" rIns="88975" bIns="44475" anchor="b" anchorCtr="0">
            <a:noAutofit/>
          </a:bodyPr>
          <a:lstStyle/>
          <a:p>
            <a:pPr marL="0" marR="0" lvl="0" indent="0" algn="r" rtl="0">
              <a:spcBef>
                <a:spcPts val="0"/>
              </a:spcBef>
              <a:spcAft>
                <a:spcPts val="0"/>
              </a:spcAft>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txBox="1">
            <a:spLocks noGrp="1"/>
          </p:cNvSpPr>
          <p:nvPr>
            <p:ph type="body" idx="1"/>
          </p:nvPr>
        </p:nvSpPr>
        <p:spPr>
          <a:xfrm>
            <a:off x="699407" y="4387248"/>
            <a:ext cx="5611588" cy="4154242"/>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60" name="Google Shape;60;p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3fdb7938e5_1_25: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3fdb7938e5_1_25: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41" name="Google Shape;141;g13fdb7938e5_1_25: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fba068051_0_3: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fba068051_0_3: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49" name="Google Shape;149;g13fba068051_0_3: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fdb7938e5_1_39: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fdb7938e5_1_39: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57" name="Google Shape;157;g13fdb7938e5_1_39: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3fb4b63420_0_82: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3fb4b63420_0_82: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66" name="Google Shape;166;g13fb4b63420_0_82: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4017094c67_0_7: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4017094c67_0_7: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74" name="Google Shape;174;g14017094c67_0_7: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3fba068051_0_28: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3fba068051_0_28: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82" name="Google Shape;182;g13fba068051_0_28: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fdb7938e5_1_5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fdb7938e5_1_51: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90" name="Google Shape;190;g13fdb7938e5_1_51: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fb4b63420_0_96: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fb4b63420_0_96: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03" name="Google Shape;203;g13fb4b63420_0_96: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fdb7938e5_1_1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fdb7938e5_1_11: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11" name="Google Shape;211;g13fdb7938e5_1_11: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3fb4b63420_0_89: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3fb4b63420_0_89: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23" name="Google Shape;223;g13fb4b63420_0_89: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3fb4b63420_0_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3fb4b63420_0_1: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67" name="Google Shape;67;g13fb4b63420_0_1: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3fba068051_1_2: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3fba068051_1_2: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32" name="Google Shape;232;g13fba068051_1_2: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3fdb7938e5_1_4: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3fdb7938e5_1_4: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40" name="Google Shape;240;g13fdb7938e5_1_4: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fb4b63420_0_103: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3fb4b63420_0_103: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52" name="Google Shape;252;g13fb4b63420_0_103: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fb4b63420_0_54: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fb4b63420_0_54: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62" name="Google Shape;262;g13fb4b63420_0_54: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fba068051_0_38: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3fba068051_0_38: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70" name="Google Shape;270;g13fba068051_0_38: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3fb4b63420_0_6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3fb4b63420_0_61: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76" name="Google Shape;276;g13fb4b63420_0_61: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3fba068051_0_11: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3fba068051_0_11: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83" name="Google Shape;283;g13fba068051_0_11: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3fb4b63420_0_68: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3fb4b63420_0_68: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90" name="Google Shape;290;g13fb4b63420_0_68: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3fba068051_0_45: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3fba068051_0_45: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296" name="Google Shape;296;g13fba068051_0_45: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3fb4b63420_0_18: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3fb4b63420_0_18: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74" name="Google Shape;74;g13fb4b63420_0_18: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3fb4b63420_0_26: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3fb4b63420_0_26: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82" name="Google Shape;82;g13fb4b63420_0_26: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3fb4b63420_0_34: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3fb4b63420_0_34: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94" name="Google Shape;94;g13fb4b63420_0_34: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3fb4b63420_0_47: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3fb4b63420_0_47: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08" name="Google Shape;108;g13fb4b63420_0_47: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fb4b63420_0_110: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3fb4b63420_0_110: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16" name="Google Shape;116;g13fb4b63420_0_110: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3fdb7938e5_1_18: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3fdb7938e5_1_18: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25" name="Google Shape;125;g13fdb7938e5_1_18: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3fb4b63420_0_75:notes"/>
          <p:cNvSpPr>
            <a:spLocks noGrp="1" noRot="1" noChangeAspect="1"/>
          </p:cNvSpPr>
          <p:nvPr>
            <p:ph type="sldImg" idx="2"/>
          </p:nvPr>
        </p:nvSpPr>
        <p:spPr>
          <a:xfrm>
            <a:off x="427038" y="693738"/>
            <a:ext cx="6156325" cy="34639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3fb4b63420_0_75:notes"/>
          <p:cNvSpPr txBox="1">
            <a:spLocks noGrp="1"/>
          </p:cNvSpPr>
          <p:nvPr>
            <p:ph type="body" idx="1"/>
          </p:nvPr>
        </p:nvSpPr>
        <p:spPr>
          <a:xfrm>
            <a:off x="699407" y="4387248"/>
            <a:ext cx="5611500" cy="4154100"/>
          </a:xfrm>
          <a:prstGeom prst="rect">
            <a:avLst/>
          </a:prstGeom>
        </p:spPr>
        <p:txBody>
          <a:bodyPr spcFirstLastPara="1" wrap="square" lIns="88975" tIns="44475" rIns="88975" bIns="44475" anchor="t" anchorCtr="0">
            <a:noAutofit/>
          </a:bodyPr>
          <a:lstStyle/>
          <a:p>
            <a:pPr marL="0" lvl="0" indent="0" algn="l" rtl="0">
              <a:spcBef>
                <a:spcPts val="300"/>
              </a:spcBef>
              <a:spcAft>
                <a:spcPts val="0"/>
              </a:spcAft>
              <a:buNone/>
            </a:pPr>
            <a:endParaRPr/>
          </a:p>
        </p:txBody>
      </p:sp>
      <p:sp>
        <p:nvSpPr>
          <p:cNvPr id="133" name="Google Shape;133;g13fb4b63420_0_75:notes"/>
          <p:cNvSpPr txBox="1">
            <a:spLocks noGrp="1"/>
          </p:cNvSpPr>
          <p:nvPr>
            <p:ph type="sldNum" idx="12"/>
          </p:nvPr>
        </p:nvSpPr>
        <p:spPr>
          <a:xfrm>
            <a:off x="3972563" y="8775968"/>
            <a:ext cx="3036300" cy="458700"/>
          </a:xfrm>
          <a:prstGeom prst="rect">
            <a:avLst/>
          </a:prstGeom>
        </p:spPr>
        <p:txBody>
          <a:bodyPr spcFirstLastPara="1" wrap="square" lIns="88975" tIns="44475" rIns="88975" bIns="444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GB"/>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26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6848673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98223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p:cSld name="1_Title Slide">
    <p:bg>
      <p:bgPr>
        <a:solidFill>
          <a:srgbClr val="F2F2F2"/>
        </a:solidFill>
        <a:effectLst/>
      </p:bgPr>
    </p:bg>
    <p:spTree>
      <p:nvGrpSpPr>
        <p:cNvPr id="1" name="Shape 17"/>
        <p:cNvGrpSpPr/>
        <p:nvPr/>
      </p:nvGrpSpPr>
      <p:grpSpPr>
        <a:xfrm>
          <a:off x="0" y="0"/>
          <a:ext cx="0" cy="0"/>
          <a:chOff x="0" y="0"/>
          <a:chExt cx="0" cy="0"/>
        </a:xfrm>
      </p:grpSpPr>
      <p:sp>
        <p:nvSpPr>
          <p:cNvPr id="19" name="Google Shape;19;p5"/>
          <p:cNvSpPr txBox="1">
            <a:spLocks noGrp="1"/>
          </p:cNvSpPr>
          <p:nvPr>
            <p:ph type="subTitle" idx="1"/>
          </p:nvPr>
        </p:nvSpPr>
        <p:spPr>
          <a:xfrm>
            <a:off x="1348105" y="3230193"/>
            <a:ext cx="5556738" cy="221456"/>
          </a:xfrm>
          <a:prstGeom prst="rect">
            <a:avLst/>
          </a:prstGeom>
          <a:noFill/>
          <a:ln>
            <a:noFill/>
          </a:ln>
        </p:spPr>
        <p:txBody>
          <a:bodyPr spcFirstLastPara="1" wrap="square" lIns="0" tIns="0" rIns="0" bIns="0" anchor="ctr" anchorCtr="0">
            <a:noAutofit/>
          </a:bodyPr>
          <a:lstStyle>
            <a:lvl1pPr lvl="0" algn="l">
              <a:spcBef>
                <a:spcPts val="1200"/>
              </a:spcBef>
              <a:spcAft>
                <a:spcPts val="0"/>
              </a:spcAft>
              <a:buClr>
                <a:srgbClr val="ED8B00"/>
              </a:buClr>
              <a:buSzPts val="1600"/>
              <a:buFont typeface="Noto Sans Symbols"/>
              <a:buNone/>
              <a:defRPr sz="1600" b="0" i="0">
                <a:solidFill>
                  <a:srgbClr val="ED8B00"/>
                </a:solidFill>
                <a:latin typeface="Calibri"/>
                <a:ea typeface="Calibri"/>
                <a:cs typeface="Calibri"/>
                <a:sym typeface="Calibri"/>
              </a:defRPr>
            </a:lvl1pPr>
            <a:lvl2pPr lvl="1" algn="l">
              <a:spcBef>
                <a:spcPts val="450"/>
              </a:spcBef>
              <a:spcAft>
                <a:spcPts val="0"/>
              </a:spcAft>
              <a:buClr>
                <a:srgbClr val="000000"/>
              </a:buClr>
              <a:buSzPts val="1440"/>
              <a:buChar char="▪"/>
              <a:defRPr/>
            </a:lvl2pPr>
            <a:lvl3pPr lvl="2" algn="l">
              <a:spcBef>
                <a:spcPts val="450"/>
              </a:spcBef>
              <a:spcAft>
                <a:spcPts val="0"/>
              </a:spcAft>
              <a:buClr>
                <a:srgbClr val="000000"/>
              </a:buClr>
              <a:buSzPts val="1260"/>
              <a:buChar char="▪"/>
              <a:defRPr/>
            </a:lvl3pPr>
            <a:lvl4pPr lvl="3" algn="l">
              <a:spcBef>
                <a:spcPts val="450"/>
              </a:spcBef>
              <a:spcAft>
                <a:spcPts val="0"/>
              </a:spcAft>
              <a:buClr>
                <a:srgbClr val="000000"/>
              </a:buClr>
              <a:buSzPts val="1800"/>
              <a:buChar char="•"/>
              <a:defRPr/>
            </a:lvl4pPr>
            <a:lvl5pPr lvl="4" algn="l">
              <a:spcBef>
                <a:spcPts val="450"/>
              </a:spcBef>
              <a:spcAft>
                <a:spcPts val="0"/>
              </a:spcAft>
              <a:buClr>
                <a:srgbClr val="000000"/>
              </a:buClr>
              <a:buSzPts val="1800"/>
              <a:buChar char="•"/>
              <a:defRPr/>
            </a:lvl5pPr>
            <a:lvl6pPr lvl="5" algn="l">
              <a:spcBef>
                <a:spcPts val="450"/>
              </a:spcBef>
              <a:spcAft>
                <a:spcPts val="0"/>
              </a:spcAft>
              <a:buSzPts val="1800"/>
              <a:buChar char="∙"/>
              <a:defRPr/>
            </a:lvl6pPr>
            <a:lvl7pPr lvl="6" algn="l">
              <a:spcBef>
                <a:spcPts val="450"/>
              </a:spcBef>
              <a:spcAft>
                <a:spcPts val="0"/>
              </a:spcAft>
              <a:buSzPts val="1800"/>
              <a:buChar char="∙"/>
              <a:defRPr/>
            </a:lvl7pPr>
            <a:lvl8pPr lvl="7" algn="l">
              <a:spcBef>
                <a:spcPts val="450"/>
              </a:spcBef>
              <a:spcAft>
                <a:spcPts val="0"/>
              </a:spcAft>
              <a:buSzPts val="1800"/>
              <a:buChar char="∙"/>
              <a:defRPr/>
            </a:lvl8pPr>
            <a:lvl9pPr lvl="8" algn="l">
              <a:spcBef>
                <a:spcPts val="450"/>
              </a:spcBef>
              <a:spcAft>
                <a:spcPts val="0"/>
              </a:spcAft>
              <a:buSzPts val="1800"/>
              <a:buChar char="∙"/>
              <a:defRPr/>
            </a:lvl9pPr>
          </a:lstStyle>
          <a:p>
            <a:endParaRPr/>
          </a:p>
        </p:txBody>
      </p:sp>
      <p:sp>
        <p:nvSpPr>
          <p:cNvPr id="20" name="Google Shape;20;p5"/>
          <p:cNvSpPr txBox="1">
            <a:spLocks noGrp="1"/>
          </p:cNvSpPr>
          <p:nvPr>
            <p:ph type="ctrTitle"/>
          </p:nvPr>
        </p:nvSpPr>
        <p:spPr>
          <a:xfrm>
            <a:off x="1348105" y="2269550"/>
            <a:ext cx="5561624" cy="43088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0" i="0">
                <a:solidFill>
                  <a:srgbClr val="2C2D8B"/>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9520699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258189" y="940222"/>
            <a:ext cx="8615227" cy="3725083"/>
          </a:xfrm>
          <a:prstGeom prst="rect">
            <a:avLst/>
          </a:prstGeom>
          <a:noFill/>
          <a:ln>
            <a:noFill/>
          </a:ln>
        </p:spPr>
        <p:txBody>
          <a:bodyPr spcFirstLastPara="1" wrap="square" lIns="0" tIns="0" rIns="0" bIns="0" anchor="t" anchorCtr="0">
            <a:noAutofit/>
          </a:bodyPr>
          <a:lstStyle>
            <a:lvl1pPr marL="457200" lvl="0" indent="-342900" algn="l">
              <a:spcBef>
                <a:spcPts val="1350"/>
              </a:spcBef>
              <a:spcAft>
                <a:spcPts val="0"/>
              </a:spcAft>
              <a:buClr>
                <a:srgbClr val="000000"/>
              </a:buClr>
              <a:buSzPts val="1800"/>
              <a:buChar char="▪"/>
              <a:defRPr/>
            </a:lvl1pPr>
            <a:lvl2pPr marL="914400" lvl="1" indent="-320040" algn="l">
              <a:spcBef>
                <a:spcPts val="450"/>
              </a:spcBef>
              <a:spcAft>
                <a:spcPts val="0"/>
              </a:spcAft>
              <a:buClr>
                <a:srgbClr val="000000"/>
              </a:buClr>
              <a:buSzPts val="1440"/>
              <a:buChar char="▪"/>
              <a:defRPr/>
            </a:lvl2pPr>
            <a:lvl3pPr marL="1371600" lvl="2" indent="-308610" algn="l">
              <a:spcBef>
                <a:spcPts val="450"/>
              </a:spcBef>
              <a:spcAft>
                <a:spcPts val="0"/>
              </a:spcAft>
              <a:buClr>
                <a:srgbClr val="000000"/>
              </a:buClr>
              <a:buSzPts val="1260"/>
              <a:buChar char="▪"/>
              <a:defRPr/>
            </a:lvl3pPr>
            <a:lvl4pPr marL="1828800" lvl="3" indent="-342900" algn="l">
              <a:spcBef>
                <a:spcPts val="450"/>
              </a:spcBef>
              <a:spcAft>
                <a:spcPts val="0"/>
              </a:spcAft>
              <a:buClr>
                <a:srgbClr val="000000"/>
              </a:buClr>
              <a:buSzPts val="1800"/>
              <a:buChar char="•"/>
              <a:defRPr/>
            </a:lvl4pPr>
            <a:lvl5pPr marL="2286000" lvl="4" indent="-342900" algn="l">
              <a:spcBef>
                <a:spcPts val="450"/>
              </a:spcBef>
              <a:spcAft>
                <a:spcPts val="0"/>
              </a:spcAft>
              <a:buClr>
                <a:srgbClr val="000000"/>
              </a:buClr>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
        <p:nvSpPr>
          <p:cNvPr id="26" name="Google Shape;26;p6"/>
          <p:cNvSpPr txBox="1">
            <a:spLocks noGrp="1"/>
          </p:cNvSpPr>
          <p:nvPr>
            <p:ph type="title"/>
          </p:nvPr>
        </p:nvSpPr>
        <p:spPr>
          <a:xfrm>
            <a:off x="269878" y="240427"/>
            <a:ext cx="8024283" cy="384721"/>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body" idx="2"/>
          </p:nvPr>
        </p:nvSpPr>
        <p:spPr>
          <a:xfrm>
            <a:off x="343291" y="681005"/>
            <a:ext cx="7964402" cy="188523"/>
          </a:xfrm>
          <a:prstGeom prst="rect">
            <a:avLst/>
          </a:prstGeom>
          <a:noFill/>
          <a:ln>
            <a:noFill/>
          </a:ln>
        </p:spPr>
        <p:txBody>
          <a:bodyPr spcFirstLastPara="1" wrap="square" lIns="0" tIns="0" rIns="0" bIns="0" anchor="t" anchorCtr="0">
            <a:noAutofit/>
          </a:bodyPr>
          <a:lstStyle>
            <a:lvl1pPr marL="457200" lvl="0" indent="-228600" algn="l">
              <a:spcBef>
                <a:spcPts val="900"/>
              </a:spcBef>
              <a:spcAft>
                <a:spcPts val="0"/>
              </a:spcAft>
              <a:buClr>
                <a:srgbClr val="ED8B00"/>
              </a:buClr>
              <a:buSzPts val="1200"/>
              <a:buNone/>
              <a:defRPr sz="1200" b="0">
                <a:solidFill>
                  <a:srgbClr val="ED8B00"/>
                </a:solidFill>
              </a:defRPr>
            </a:lvl1pPr>
            <a:lvl2pPr marL="914400" lvl="1" indent="-320040" algn="l">
              <a:spcBef>
                <a:spcPts val="450"/>
              </a:spcBef>
              <a:spcAft>
                <a:spcPts val="0"/>
              </a:spcAft>
              <a:buClr>
                <a:srgbClr val="000000"/>
              </a:buClr>
              <a:buSzPts val="1440"/>
              <a:buChar char="▪"/>
              <a:defRPr/>
            </a:lvl2pPr>
            <a:lvl3pPr marL="1371600" lvl="2" indent="-308610" algn="l">
              <a:spcBef>
                <a:spcPts val="450"/>
              </a:spcBef>
              <a:spcAft>
                <a:spcPts val="0"/>
              </a:spcAft>
              <a:buClr>
                <a:srgbClr val="000000"/>
              </a:buClr>
              <a:buSzPts val="1260"/>
              <a:buChar char="▪"/>
              <a:defRPr/>
            </a:lvl3pPr>
            <a:lvl4pPr marL="1828800" lvl="3" indent="-342900" algn="l">
              <a:spcBef>
                <a:spcPts val="450"/>
              </a:spcBef>
              <a:spcAft>
                <a:spcPts val="0"/>
              </a:spcAft>
              <a:buClr>
                <a:srgbClr val="000000"/>
              </a:buClr>
              <a:buSzPts val="1800"/>
              <a:buChar char="•"/>
              <a:defRPr/>
            </a:lvl4pPr>
            <a:lvl5pPr marL="2286000" lvl="4" indent="-342900" algn="l">
              <a:spcBef>
                <a:spcPts val="450"/>
              </a:spcBef>
              <a:spcAft>
                <a:spcPts val="0"/>
              </a:spcAft>
              <a:buClr>
                <a:srgbClr val="000000"/>
              </a:buClr>
              <a:buSzPts val="1800"/>
              <a:buChar char="•"/>
              <a:defRPr/>
            </a:lvl5pPr>
            <a:lvl6pPr marL="2743200" lvl="5" indent="-342900" algn="l">
              <a:spcBef>
                <a:spcPts val="450"/>
              </a:spcBef>
              <a:spcAft>
                <a:spcPts val="0"/>
              </a:spcAft>
              <a:buSzPts val="1800"/>
              <a:buChar char="∙"/>
              <a:defRPr/>
            </a:lvl6pPr>
            <a:lvl7pPr marL="3200400" lvl="6" indent="-342900" algn="l">
              <a:spcBef>
                <a:spcPts val="450"/>
              </a:spcBef>
              <a:spcAft>
                <a:spcPts val="0"/>
              </a:spcAft>
              <a:buSzPts val="1800"/>
              <a:buChar char="∙"/>
              <a:defRPr/>
            </a:lvl7pPr>
            <a:lvl8pPr marL="3657600" lvl="7" indent="-342900" algn="l">
              <a:spcBef>
                <a:spcPts val="450"/>
              </a:spcBef>
              <a:spcAft>
                <a:spcPts val="0"/>
              </a:spcAft>
              <a:buSzPts val="1800"/>
              <a:buChar char="∙"/>
              <a:defRPr/>
            </a:lvl8pPr>
            <a:lvl9pPr marL="4114800" lvl="8" indent="-342900" algn="l">
              <a:spcBef>
                <a:spcPts val="450"/>
              </a:spcBef>
              <a:spcAft>
                <a:spcPts val="0"/>
              </a:spcAft>
              <a:buSzPts val="1800"/>
              <a:buChar char="∙"/>
              <a:defRPr/>
            </a:lvl9pPr>
          </a:lstStyle>
          <a:p>
            <a:endParaRPr/>
          </a:p>
        </p:txBody>
      </p:sp>
    </p:spTree>
    <p:extLst>
      <p:ext uri="{BB962C8B-B14F-4D97-AF65-F5344CB8AC3E}">
        <p14:creationId xmlns:p14="http://schemas.microsoft.com/office/powerpoint/2010/main" val="593834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solidFill>
          <a:srgbClr val="F2F2F2"/>
        </a:solidFill>
        <a:effectLst/>
      </p:bgPr>
    </p:bg>
    <p:spTree>
      <p:nvGrpSpPr>
        <p:cNvPr id="1" name="Shape 42"/>
        <p:cNvGrpSpPr/>
        <p:nvPr/>
      </p:nvGrpSpPr>
      <p:grpSpPr>
        <a:xfrm>
          <a:off x="0" y="0"/>
          <a:ext cx="0" cy="0"/>
          <a:chOff x="0" y="0"/>
          <a:chExt cx="0" cy="0"/>
        </a:xfrm>
      </p:grpSpPr>
      <p:sp>
        <p:nvSpPr>
          <p:cNvPr id="44" name="Google Shape;44;p10"/>
          <p:cNvSpPr txBox="1">
            <a:spLocks noGrp="1"/>
          </p:cNvSpPr>
          <p:nvPr>
            <p:ph type="ctrTitle"/>
          </p:nvPr>
        </p:nvSpPr>
        <p:spPr>
          <a:xfrm>
            <a:off x="1348105" y="2269550"/>
            <a:ext cx="5561624" cy="43088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2700" b="0" i="0">
                <a:solidFill>
                  <a:srgbClr val="2C2D8B"/>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305125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565592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943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33937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6651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228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653888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GB"/>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42A54C80-263E-416B-A8E0-580EDEADCBDC}" type="datetimeFigureOut">
              <a:rPr lang="en-US" smtClean="0"/>
              <a:t>8/7/2022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41019389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66519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61BEF0D-F0BB-DE4B-95CE-6DB70DBA9567}" type="datetimeFigureOut">
              <a:rPr lang="en-US" smtClean="0"/>
              <a:pPr/>
              <a:t>8/7/2022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99124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docs.snowflake.com/en/user-guide/streams.html"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A3YDOT5ONTsyh6tXPOPEe7pQoGM5N3kj?usp=sharin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1348100" y="2269550"/>
            <a:ext cx="5321100" cy="11082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000000"/>
              </a:buClr>
              <a:buSzPts val="1400"/>
              <a:buFont typeface="Arial"/>
              <a:buNone/>
            </a:pPr>
            <a:r>
              <a:rPr lang="en-US" sz="3600" b="1">
                <a:solidFill>
                  <a:srgbClr val="0D305A"/>
                </a:solidFill>
              </a:rPr>
              <a:t>PROJECT GLADIATOR </a:t>
            </a:r>
            <a:endParaRPr sz="3600"/>
          </a:p>
          <a:p>
            <a:pPr marL="0" lvl="0" indent="0" algn="l" rtl="0">
              <a:spcBef>
                <a:spcPts val="0"/>
              </a:spcBef>
              <a:spcAft>
                <a:spcPts val="0"/>
              </a:spcAft>
              <a:buNone/>
            </a:pPr>
            <a:endParaRPr sz="3600">
              <a:solidFill>
                <a:schemeClr val="dk2"/>
              </a:solidFill>
            </a:endParaRPr>
          </a:p>
        </p:txBody>
      </p:sp>
      <p:sp>
        <p:nvSpPr>
          <p:cNvPr id="63" name="Google Shape;63;p1"/>
          <p:cNvSpPr txBox="1"/>
          <p:nvPr/>
        </p:nvSpPr>
        <p:spPr>
          <a:xfrm>
            <a:off x="1348100" y="3230233"/>
            <a:ext cx="5556900" cy="11322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3000" b="1" dirty="0">
                <a:solidFill>
                  <a:srgbClr val="ED8B00"/>
                </a:solidFill>
                <a:latin typeface="Calibri"/>
                <a:ea typeface="Calibri"/>
                <a:cs typeface="Calibri"/>
                <a:sym typeface="Calibri"/>
              </a:rPr>
              <a:t>Retail Case Study </a:t>
            </a:r>
            <a:endParaRPr sz="3000" dirty="0">
              <a:solidFill>
                <a:srgbClr val="ED8B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g13fdb7938e5_1_25"/>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Snowflake CLI loading using user stage</a:t>
            </a:r>
            <a:endParaRPr sz="1400" b="1"/>
          </a:p>
        </p:txBody>
      </p:sp>
      <p:sp>
        <p:nvSpPr>
          <p:cNvPr id="143" name="Google Shape;143;g13fdb7938e5_1_25"/>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Data Loading from Internal Stage</a:t>
            </a:r>
            <a:endParaRPr b="1"/>
          </a:p>
        </p:txBody>
      </p:sp>
      <p:pic>
        <p:nvPicPr>
          <p:cNvPr id="145" name="Google Shape;145;g13fdb7938e5_1_25"/>
          <p:cNvPicPr preferRelativeResize="0"/>
          <p:nvPr/>
        </p:nvPicPr>
        <p:blipFill>
          <a:blip r:embed="rId3">
            <a:alphaModFix/>
          </a:blip>
          <a:stretch>
            <a:fillRect/>
          </a:stretch>
        </p:blipFill>
        <p:spPr>
          <a:xfrm>
            <a:off x="469557" y="1359243"/>
            <a:ext cx="8343656" cy="31735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13fba068051_0_3"/>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Data Loading from External Stage</a:t>
            </a:r>
            <a:endParaRPr/>
          </a:p>
        </p:txBody>
      </p:sp>
      <p:pic>
        <p:nvPicPr>
          <p:cNvPr id="152" name="Google Shape;152;g13fba068051_0_3"/>
          <p:cNvPicPr preferRelativeResize="0"/>
          <p:nvPr/>
        </p:nvPicPr>
        <p:blipFill rotWithShape="1">
          <a:blip r:embed="rId3">
            <a:alphaModFix/>
          </a:blip>
          <a:srcRect b="2238"/>
          <a:stretch/>
        </p:blipFill>
        <p:spPr>
          <a:xfrm>
            <a:off x="258200" y="962725"/>
            <a:ext cx="5039100" cy="3437825"/>
          </a:xfrm>
          <a:prstGeom prst="rect">
            <a:avLst/>
          </a:prstGeom>
          <a:noFill/>
          <a:ln>
            <a:noFill/>
          </a:ln>
        </p:spPr>
      </p:pic>
      <p:sp>
        <p:nvSpPr>
          <p:cNvPr id="153" name="Google Shape;153;g13fba068051_0_3"/>
          <p:cNvSpPr txBox="1"/>
          <p:nvPr/>
        </p:nvSpPr>
        <p:spPr>
          <a:xfrm>
            <a:off x="5548925" y="962713"/>
            <a:ext cx="3595200" cy="3101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500" b="1">
                <a:solidFill>
                  <a:schemeClr val="accent1"/>
                </a:solidFill>
              </a:rPr>
              <a:t>External stages store files in an external location outside Snowflake environment</a:t>
            </a:r>
            <a:endParaRPr sz="1500" b="1">
              <a:solidFill>
                <a:schemeClr val="accent1"/>
              </a:solidFill>
            </a:endParaRPr>
          </a:p>
          <a:p>
            <a:pPr marL="0" lvl="0" indent="0" algn="just" rtl="0">
              <a:spcBef>
                <a:spcPts val="0"/>
              </a:spcBef>
              <a:spcAft>
                <a:spcPts val="0"/>
              </a:spcAft>
              <a:buNone/>
            </a:pPr>
            <a:endParaRPr sz="1500">
              <a:solidFill>
                <a:schemeClr val="accent4"/>
              </a:solidFill>
            </a:endParaRPr>
          </a:p>
          <a:p>
            <a:pPr marL="0" lvl="0" indent="0" algn="just" rtl="0">
              <a:spcBef>
                <a:spcPts val="0"/>
              </a:spcBef>
              <a:spcAft>
                <a:spcPts val="0"/>
              </a:spcAft>
              <a:buNone/>
            </a:pPr>
            <a:endParaRPr sz="1500">
              <a:solidFill>
                <a:schemeClr val="accent4"/>
              </a:solidFill>
            </a:endParaRPr>
          </a:p>
          <a:p>
            <a:pPr marL="171450" lvl="0" indent="-215900" algn="just" rtl="0">
              <a:lnSpc>
                <a:spcPct val="150000"/>
              </a:lnSpc>
              <a:spcBef>
                <a:spcPts val="0"/>
              </a:spcBef>
              <a:spcAft>
                <a:spcPts val="0"/>
              </a:spcAft>
              <a:buClr>
                <a:srgbClr val="202124"/>
              </a:buClr>
              <a:buSzPts val="1600"/>
              <a:buFont typeface="Calibri"/>
              <a:buChar char="●"/>
            </a:pPr>
            <a:r>
              <a:rPr lang="en-US" sz="1600" b="1">
                <a:solidFill>
                  <a:srgbClr val="202124"/>
                </a:solidFill>
                <a:latin typeface="Calibri"/>
                <a:ea typeface="Calibri"/>
                <a:cs typeface="Calibri"/>
                <a:sym typeface="Calibri"/>
              </a:rPr>
              <a:t>Upload files to S3 bucket</a:t>
            </a:r>
            <a:endParaRPr sz="1600" b="1">
              <a:solidFill>
                <a:srgbClr val="202124"/>
              </a:solidFill>
              <a:latin typeface="Calibri"/>
              <a:ea typeface="Calibri"/>
              <a:cs typeface="Calibri"/>
              <a:sym typeface="Calibri"/>
            </a:endParaRPr>
          </a:p>
          <a:p>
            <a:pPr marL="171450" lvl="0" indent="-215900" algn="just" rtl="0">
              <a:lnSpc>
                <a:spcPct val="150000"/>
              </a:lnSpc>
              <a:spcBef>
                <a:spcPts val="0"/>
              </a:spcBef>
              <a:spcAft>
                <a:spcPts val="0"/>
              </a:spcAft>
              <a:buClr>
                <a:srgbClr val="202124"/>
              </a:buClr>
              <a:buSzPts val="1600"/>
              <a:buFont typeface="Times New Roman"/>
              <a:buChar char="●"/>
            </a:pPr>
            <a:r>
              <a:rPr lang="en-US" sz="1600" b="1">
                <a:solidFill>
                  <a:srgbClr val="202124"/>
                </a:solidFill>
                <a:latin typeface="Calibri"/>
                <a:ea typeface="Calibri"/>
                <a:cs typeface="Calibri"/>
                <a:sym typeface="Calibri"/>
              </a:rPr>
              <a:t>Create storage integration </a:t>
            </a:r>
            <a:endParaRPr sz="1600" b="1">
              <a:solidFill>
                <a:srgbClr val="202124"/>
              </a:solidFill>
              <a:latin typeface="Calibri"/>
              <a:ea typeface="Calibri"/>
              <a:cs typeface="Calibri"/>
              <a:sym typeface="Calibri"/>
            </a:endParaRPr>
          </a:p>
          <a:p>
            <a:pPr marL="171450" lvl="0" indent="-215900" algn="just" rtl="0">
              <a:lnSpc>
                <a:spcPct val="150000"/>
              </a:lnSpc>
              <a:spcBef>
                <a:spcPts val="0"/>
              </a:spcBef>
              <a:spcAft>
                <a:spcPts val="0"/>
              </a:spcAft>
              <a:buClr>
                <a:srgbClr val="202124"/>
              </a:buClr>
              <a:buSzPts val="1600"/>
              <a:buFont typeface="Times New Roman"/>
              <a:buChar char="●"/>
            </a:pPr>
            <a:r>
              <a:rPr lang="en-US" sz="1600" b="1">
                <a:solidFill>
                  <a:srgbClr val="202124"/>
                </a:solidFill>
                <a:latin typeface="Calibri"/>
                <a:ea typeface="Calibri"/>
                <a:cs typeface="Calibri"/>
                <a:sym typeface="Calibri"/>
              </a:rPr>
              <a:t>Create external stage </a:t>
            </a:r>
            <a:endParaRPr sz="1600" b="1">
              <a:solidFill>
                <a:srgbClr val="202124"/>
              </a:solidFill>
              <a:latin typeface="Calibri"/>
              <a:ea typeface="Calibri"/>
              <a:cs typeface="Calibri"/>
              <a:sym typeface="Calibri"/>
            </a:endParaRPr>
          </a:p>
          <a:p>
            <a:pPr marL="171450" lvl="0" indent="-222250" algn="just" rtl="0">
              <a:lnSpc>
                <a:spcPct val="150000"/>
              </a:lnSpc>
              <a:spcBef>
                <a:spcPts val="0"/>
              </a:spcBef>
              <a:spcAft>
                <a:spcPts val="0"/>
              </a:spcAft>
              <a:buClr>
                <a:srgbClr val="202124"/>
              </a:buClr>
              <a:buSzPts val="1700"/>
              <a:buFont typeface="Calibri"/>
              <a:buChar char="●"/>
            </a:pPr>
            <a:r>
              <a:rPr lang="en-US" sz="1700" b="1">
                <a:solidFill>
                  <a:srgbClr val="202124"/>
                </a:solidFill>
                <a:latin typeface="Calibri"/>
                <a:ea typeface="Calibri"/>
                <a:cs typeface="Calibri"/>
                <a:sym typeface="Calibri"/>
              </a:rPr>
              <a:t>Load files from external stage using COPY INTO command</a:t>
            </a:r>
            <a:endParaRPr sz="1600" b="1">
              <a:solidFill>
                <a:srgbClr val="202124"/>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13fdb7938e5_1_39"/>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Data Loading from External Stage</a:t>
            </a:r>
            <a:endParaRPr b="1"/>
          </a:p>
        </p:txBody>
      </p:sp>
      <p:pic>
        <p:nvPicPr>
          <p:cNvPr id="160" name="Google Shape;160;g13fdb7938e5_1_39"/>
          <p:cNvPicPr preferRelativeResize="0"/>
          <p:nvPr/>
        </p:nvPicPr>
        <p:blipFill rotWithShape="1">
          <a:blip r:embed="rId3">
            <a:alphaModFix/>
          </a:blip>
          <a:srcRect l="2084" t="34690" r="32372" b="57006"/>
          <a:stretch/>
        </p:blipFill>
        <p:spPr>
          <a:xfrm>
            <a:off x="1228725" y="871675"/>
            <a:ext cx="6686550" cy="675425"/>
          </a:xfrm>
          <a:prstGeom prst="rect">
            <a:avLst/>
          </a:prstGeom>
          <a:noFill/>
          <a:ln w="12700" cap="flat" cmpd="sng">
            <a:solidFill>
              <a:srgbClr val="000000"/>
            </a:solidFill>
            <a:prstDash val="solid"/>
            <a:miter lim="8000"/>
            <a:headEnd type="none" w="sm" len="sm"/>
            <a:tailEnd type="none" w="sm" len="sm"/>
          </a:ln>
        </p:spPr>
      </p:pic>
      <p:pic>
        <p:nvPicPr>
          <p:cNvPr id="161" name="Google Shape;161;g13fdb7938e5_1_39"/>
          <p:cNvPicPr preferRelativeResize="0"/>
          <p:nvPr/>
        </p:nvPicPr>
        <p:blipFill rotWithShape="1">
          <a:blip r:embed="rId4">
            <a:alphaModFix/>
          </a:blip>
          <a:srcRect l="2563" t="46733" r="65064" b="39657"/>
          <a:stretch/>
        </p:blipFill>
        <p:spPr>
          <a:xfrm>
            <a:off x="2224088" y="1912200"/>
            <a:ext cx="4695825" cy="675425"/>
          </a:xfrm>
          <a:prstGeom prst="rect">
            <a:avLst/>
          </a:prstGeom>
          <a:noFill/>
          <a:ln w="12700" cap="flat" cmpd="sng">
            <a:solidFill>
              <a:srgbClr val="000000"/>
            </a:solidFill>
            <a:prstDash val="solid"/>
            <a:miter lim="8000"/>
            <a:headEnd type="none" w="sm" len="sm"/>
            <a:tailEnd type="none" w="sm" len="sm"/>
          </a:ln>
        </p:spPr>
      </p:pic>
      <p:pic>
        <p:nvPicPr>
          <p:cNvPr id="162" name="Google Shape;162;g13fdb7938e5_1_39"/>
          <p:cNvPicPr preferRelativeResize="0"/>
          <p:nvPr/>
        </p:nvPicPr>
        <p:blipFill rotWithShape="1">
          <a:blip r:embed="rId5">
            <a:alphaModFix/>
          </a:blip>
          <a:srcRect b="51519"/>
          <a:stretch/>
        </p:blipFill>
        <p:spPr>
          <a:xfrm>
            <a:off x="351825" y="2952750"/>
            <a:ext cx="8440349" cy="1472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13fb4b63420_0_82"/>
          <p:cNvSpPr txBox="1">
            <a:spLocks noGrp="1"/>
          </p:cNvSpPr>
          <p:nvPr>
            <p:ph type="title"/>
          </p:nvPr>
        </p:nvSpPr>
        <p:spPr>
          <a:xfrm>
            <a:off x="559803" y="245702"/>
            <a:ext cx="8024400" cy="38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solidFill>
                  <a:schemeClr val="accent1"/>
                </a:solidFill>
                <a:latin typeface="Arial"/>
                <a:ea typeface="Arial"/>
                <a:cs typeface="Arial"/>
                <a:sym typeface="Arial"/>
              </a:rPr>
              <a:t>Continuous data loading using Snowpipe</a:t>
            </a:r>
            <a:endParaRPr sz="3900" b="1">
              <a:solidFill>
                <a:schemeClr val="accent1"/>
              </a:solidFill>
            </a:endParaRPr>
          </a:p>
        </p:txBody>
      </p:sp>
      <p:pic>
        <p:nvPicPr>
          <p:cNvPr id="169" name="Google Shape;169;g13fb4b63420_0_82"/>
          <p:cNvPicPr preferRelativeResize="0"/>
          <p:nvPr/>
        </p:nvPicPr>
        <p:blipFill rotWithShape="1">
          <a:blip r:embed="rId3">
            <a:alphaModFix/>
          </a:blip>
          <a:srcRect l="11924" r="4098"/>
          <a:stretch/>
        </p:blipFill>
        <p:spPr>
          <a:xfrm>
            <a:off x="202075" y="713875"/>
            <a:ext cx="3425975" cy="4051475"/>
          </a:xfrm>
          <a:prstGeom prst="rect">
            <a:avLst/>
          </a:prstGeom>
          <a:noFill/>
          <a:ln>
            <a:noFill/>
          </a:ln>
        </p:spPr>
      </p:pic>
      <p:sp>
        <p:nvSpPr>
          <p:cNvPr id="170" name="Google Shape;170;g13fb4b63420_0_82"/>
          <p:cNvSpPr txBox="1"/>
          <p:nvPr/>
        </p:nvSpPr>
        <p:spPr>
          <a:xfrm>
            <a:off x="3736800" y="1290300"/>
            <a:ext cx="5292900" cy="2909100"/>
          </a:xfrm>
          <a:prstGeom prst="rect">
            <a:avLst/>
          </a:prstGeom>
          <a:noFill/>
          <a:ln>
            <a:noFill/>
          </a:ln>
        </p:spPr>
        <p:txBody>
          <a:bodyPr spcFirstLastPara="1" wrap="square" lIns="91425" tIns="91425" rIns="91425" bIns="91425" anchor="t" anchorCtr="0">
            <a:spAutoFit/>
          </a:bodyPr>
          <a:lstStyle/>
          <a:p>
            <a:pPr marL="0" lvl="0" indent="0" algn="just" rtl="0">
              <a:spcBef>
                <a:spcPts val="1350"/>
              </a:spcBef>
              <a:spcAft>
                <a:spcPts val="0"/>
              </a:spcAft>
              <a:buNone/>
            </a:pPr>
            <a:r>
              <a:rPr lang="en-US" sz="1500" b="1">
                <a:solidFill>
                  <a:schemeClr val="accent1"/>
                </a:solidFill>
              </a:rPr>
              <a:t>Snowpipe enables loading data from files as soon as they're available in a stage. Snowpipe continuously loads micro-batches of data from an external stage location</a:t>
            </a:r>
            <a:endParaRPr sz="1500" b="1">
              <a:solidFill>
                <a:schemeClr val="accent1"/>
              </a:solidFill>
            </a:endParaRPr>
          </a:p>
          <a:p>
            <a:pPr marL="0" lvl="0" indent="0" algn="l" rtl="0">
              <a:spcBef>
                <a:spcPts val="0"/>
              </a:spcBef>
              <a:spcAft>
                <a:spcPts val="0"/>
              </a:spcAft>
              <a:buNone/>
            </a:pPr>
            <a:endParaRPr sz="1200">
              <a:highlight>
                <a:srgbClr val="FFFFFF"/>
              </a:highlight>
              <a:latin typeface="Times New Roman"/>
              <a:ea typeface="Times New Roman"/>
              <a:cs typeface="Times New Roman"/>
              <a:sym typeface="Times New Roman"/>
            </a:endParaRPr>
          </a:p>
          <a:p>
            <a:pPr marL="457200" lvl="0" indent="-323850" algn="just" rtl="0">
              <a:lnSpc>
                <a:spcPct val="150000"/>
              </a:lnSpc>
              <a:spcBef>
                <a:spcPts val="0"/>
              </a:spcBef>
              <a:spcAft>
                <a:spcPts val="0"/>
              </a:spcAft>
              <a:buClr>
                <a:srgbClr val="202124"/>
              </a:buClr>
              <a:buSzPts val="1500"/>
              <a:buFont typeface="Calibri"/>
              <a:buAutoNum type="arabicPeriod"/>
            </a:pPr>
            <a:r>
              <a:rPr lang="en-US" sz="1500" b="1">
                <a:solidFill>
                  <a:srgbClr val="202124"/>
                </a:solidFill>
                <a:highlight>
                  <a:srgbClr val="FFFFFF"/>
                </a:highlight>
                <a:latin typeface="Calibri"/>
                <a:ea typeface="Calibri"/>
                <a:cs typeface="Calibri"/>
                <a:sym typeface="Calibri"/>
              </a:rPr>
              <a:t>Create an external S3 stage with storage integration</a:t>
            </a:r>
            <a:endParaRPr sz="1500" b="1">
              <a:solidFill>
                <a:srgbClr val="202124"/>
              </a:solidFill>
              <a:highlight>
                <a:srgbClr val="FFFFFF"/>
              </a:highlight>
              <a:latin typeface="Calibri"/>
              <a:ea typeface="Calibri"/>
              <a:cs typeface="Calibri"/>
              <a:sym typeface="Calibri"/>
            </a:endParaRPr>
          </a:p>
          <a:p>
            <a:pPr marL="457200" lvl="0" indent="-323850" algn="just" rtl="0">
              <a:lnSpc>
                <a:spcPct val="150000"/>
              </a:lnSpc>
              <a:spcBef>
                <a:spcPts val="0"/>
              </a:spcBef>
              <a:spcAft>
                <a:spcPts val="0"/>
              </a:spcAft>
              <a:buClr>
                <a:srgbClr val="202124"/>
              </a:buClr>
              <a:buSzPts val="1500"/>
              <a:buFont typeface="Calibri"/>
              <a:buAutoNum type="arabicPeriod"/>
            </a:pPr>
            <a:r>
              <a:rPr lang="en-US" sz="1500" b="1">
                <a:solidFill>
                  <a:srgbClr val="202124"/>
                </a:solidFill>
                <a:highlight>
                  <a:srgbClr val="FFFFFF"/>
                </a:highlight>
                <a:latin typeface="Calibri"/>
                <a:ea typeface="Calibri"/>
                <a:cs typeface="Calibri"/>
                <a:sym typeface="Calibri"/>
              </a:rPr>
              <a:t>Create a pipe using CREATE PIPE with AUTO_INGEST=true</a:t>
            </a:r>
            <a:endParaRPr sz="1500" b="1">
              <a:solidFill>
                <a:srgbClr val="202124"/>
              </a:solidFill>
              <a:highlight>
                <a:srgbClr val="FFFFFF"/>
              </a:highlight>
              <a:latin typeface="Calibri"/>
              <a:ea typeface="Calibri"/>
              <a:cs typeface="Calibri"/>
              <a:sym typeface="Calibri"/>
            </a:endParaRPr>
          </a:p>
          <a:p>
            <a:pPr marL="457200" lvl="0" indent="-323850" algn="just" rtl="0">
              <a:lnSpc>
                <a:spcPct val="150000"/>
              </a:lnSpc>
              <a:spcBef>
                <a:spcPts val="0"/>
              </a:spcBef>
              <a:spcAft>
                <a:spcPts val="0"/>
              </a:spcAft>
              <a:buClr>
                <a:srgbClr val="202124"/>
              </a:buClr>
              <a:buSzPts val="1500"/>
              <a:buFont typeface="Calibri"/>
              <a:buAutoNum type="arabicPeriod"/>
            </a:pPr>
            <a:r>
              <a:rPr lang="en-US" sz="1500" b="1">
                <a:solidFill>
                  <a:srgbClr val="202124"/>
                </a:solidFill>
                <a:highlight>
                  <a:srgbClr val="FFFFFF"/>
                </a:highlight>
                <a:latin typeface="Calibri"/>
                <a:ea typeface="Calibri"/>
                <a:cs typeface="Calibri"/>
                <a:sym typeface="Calibri"/>
              </a:rPr>
              <a:t>Set up the SQS notification</a:t>
            </a:r>
            <a:endParaRPr sz="1500" b="1">
              <a:solidFill>
                <a:srgbClr val="202124"/>
              </a:solidFill>
              <a:highlight>
                <a:srgbClr val="FFFFFF"/>
              </a:highlight>
              <a:latin typeface="Calibri"/>
              <a:ea typeface="Calibri"/>
              <a:cs typeface="Calibri"/>
              <a:sym typeface="Calibri"/>
            </a:endParaRPr>
          </a:p>
          <a:p>
            <a:pPr marL="457200" lvl="0" indent="-323850" algn="just" rtl="0">
              <a:lnSpc>
                <a:spcPct val="150000"/>
              </a:lnSpc>
              <a:spcBef>
                <a:spcPts val="0"/>
              </a:spcBef>
              <a:spcAft>
                <a:spcPts val="0"/>
              </a:spcAft>
              <a:buClr>
                <a:srgbClr val="202124"/>
              </a:buClr>
              <a:buSzPts val="1500"/>
              <a:buFont typeface="Calibri"/>
              <a:buAutoNum type="arabicPeriod"/>
            </a:pPr>
            <a:r>
              <a:rPr lang="en-US" sz="1500" b="1">
                <a:solidFill>
                  <a:srgbClr val="202124"/>
                </a:solidFill>
                <a:highlight>
                  <a:srgbClr val="FFFFFF"/>
                </a:highlight>
                <a:latin typeface="Calibri"/>
                <a:ea typeface="Calibri"/>
                <a:cs typeface="Calibri"/>
                <a:sym typeface="Calibri"/>
              </a:rPr>
              <a:t>Upload a data file to the S3 bucket</a:t>
            </a:r>
            <a:endParaRPr sz="1500" b="1">
              <a:solidFill>
                <a:srgbClr val="202124"/>
              </a:solidFill>
              <a:highlight>
                <a:srgbClr val="FFFFFF"/>
              </a:highlight>
              <a:latin typeface="Calibri"/>
              <a:ea typeface="Calibri"/>
              <a:cs typeface="Calibri"/>
              <a:sym typeface="Calibri"/>
            </a:endParaRPr>
          </a:p>
          <a:p>
            <a:pPr marL="0" lvl="0" indent="0" algn="just" rtl="0">
              <a:lnSpc>
                <a:spcPct val="150000"/>
              </a:lnSpc>
              <a:spcBef>
                <a:spcPts val="0"/>
              </a:spcBef>
              <a:spcAft>
                <a:spcPts val="0"/>
              </a:spcAft>
              <a:buNone/>
            </a:pPr>
            <a:r>
              <a:rPr lang="en-US" sz="1500" b="1">
                <a:solidFill>
                  <a:schemeClr val="accent1"/>
                </a:solidFill>
                <a:highlight>
                  <a:srgbClr val="FFFFFF"/>
                </a:highlight>
                <a:latin typeface="Calibri"/>
                <a:ea typeface="Calibri"/>
                <a:cs typeface="Calibri"/>
                <a:sym typeface="Calibri"/>
              </a:rPr>
              <a:t>Snowpipe snowpipe_orders loads table CDC_ORDERS</a:t>
            </a:r>
            <a:endParaRPr sz="1500" b="1">
              <a:solidFill>
                <a:schemeClr val="accent1"/>
              </a:solidFill>
              <a:highlight>
                <a:srgbClr val="FFFFFF"/>
              </a:highlight>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14017094c67_0_7"/>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solidFill>
                  <a:schemeClr val="accent1"/>
                </a:solidFill>
                <a:latin typeface="Arial"/>
                <a:ea typeface="Arial"/>
                <a:cs typeface="Arial"/>
                <a:sym typeface="Arial"/>
              </a:rPr>
              <a:t>Continuous data loading using Snowpipe</a:t>
            </a:r>
            <a:endParaRPr/>
          </a:p>
        </p:txBody>
      </p:sp>
      <p:pic>
        <p:nvPicPr>
          <p:cNvPr id="177" name="Google Shape;177;g14017094c67_0_7"/>
          <p:cNvPicPr preferRelativeResize="0"/>
          <p:nvPr/>
        </p:nvPicPr>
        <p:blipFill>
          <a:blip r:embed="rId3">
            <a:alphaModFix/>
          </a:blip>
          <a:stretch>
            <a:fillRect/>
          </a:stretch>
        </p:blipFill>
        <p:spPr>
          <a:xfrm>
            <a:off x="886650" y="962025"/>
            <a:ext cx="7342050" cy="1531875"/>
          </a:xfrm>
          <a:prstGeom prst="rect">
            <a:avLst/>
          </a:prstGeom>
          <a:noFill/>
          <a:ln w="12700" cap="flat" cmpd="sng">
            <a:solidFill>
              <a:srgbClr val="505C63"/>
            </a:solidFill>
            <a:prstDash val="solid"/>
            <a:miter lim="8000"/>
            <a:headEnd type="none" w="sm" len="sm"/>
            <a:tailEnd type="none" w="sm" len="sm"/>
          </a:ln>
        </p:spPr>
      </p:pic>
      <p:pic>
        <p:nvPicPr>
          <p:cNvPr id="178" name="Google Shape;178;g14017094c67_0_7"/>
          <p:cNvPicPr preferRelativeResize="0"/>
          <p:nvPr/>
        </p:nvPicPr>
        <p:blipFill>
          <a:blip r:embed="rId4">
            <a:alphaModFix/>
          </a:blip>
          <a:stretch>
            <a:fillRect/>
          </a:stretch>
        </p:blipFill>
        <p:spPr>
          <a:xfrm>
            <a:off x="886650" y="2673525"/>
            <a:ext cx="7342050" cy="1688925"/>
          </a:xfrm>
          <a:prstGeom prst="rect">
            <a:avLst/>
          </a:prstGeom>
          <a:noFill/>
          <a:ln w="12700" cap="flat" cmpd="sng">
            <a:solidFill>
              <a:srgbClr val="505C63"/>
            </a:solidFill>
            <a:prstDash val="solid"/>
            <a:miter lim="8000"/>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3fba068051_0_28"/>
          <p:cNvSpPr txBox="1">
            <a:spLocks noGrp="1"/>
          </p:cNvSpPr>
          <p:nvPr>
            <p:ph type="title"/>
          </p:nvPr>
        </p:nvSpPr>
        <p:spPr>
          <a:xfrm>
            <a:off x="274803" y="167552"/>
            <a:ext cx="8594400" cy="38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Change data capture using Stream</a:t>
            </a:r>
            <a:endParaRPr b="1"/>
          </a:p>
        </p:txBody>
      </p:sp>
      <p:sp>
        <p:nvSpPr>
          <p:cNvPr id="185" name="Google Shape;185;g13fba068051_0_28"/>
          <p:cNvSpPr txBox="1"/>
          <p:nvPr/>
        </p:nvSpPr>
        <p:spPr>
          <a:xfrm>
            <a:off x="4871550" y="761538"/>
            <a:ext cx="4076700" cy="4109700"/>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Clr>
                <a:schemeClr val="accent1"/>
              </a:buClr>
              <a:buSzPts val="1500"/>
              <a:buFont typeface="Calibri"/>
              <a:buChar char="●"/>
            </a:pPr>
            <a:r>
              <a:rPr lang="en-US" sz="1500" b="1">
                <a:solidFill>
                  <a:schemeClr val="accent1"/>
                </a:solidFill>
                <a:latin typeface="Calibri"/>
                <a:ea typeface="Calibri"/>
                <a:cs typeface="Calibri"/>
                <a:sym typeface="Calibri"/>
              </a:rPr>
              <a:t>A stream object records DML changes made to tables, as well as metadata about each change, so that actions can be taken using the changed data</a:t>
            </a:r>
            <a:endParaRPr sz="1700" b="1">
              <a:solidFill>
                <a:schemeClr val="accent1"/>
              </a:solidFill>
              <a:latin typeface="Calibri"/>
              <a:ea typeface="Calibri"/>
              <a:cs typeface="Calibri"/>
              <a:sym typeface="Calibri"/>
            </a:endParaRPr>
          </a:p>
          <a:p>
            <a:pPr marL="457200" marR="0" lvl="0" indent="-323850" algn="just" rtl="0">
              <a:spcBef>
                <a:spcPts val="0"/>
              </a:spcBef>
              <a:spcAft>
                <a:spcPts val="0"/>
              </a:spcAft>
              <a:buClr>
                <a:srgbClr val="ED8B00"/>
              </a:buClr>
              <a:buSzPts val="1500"/>
              <a:buFont typeface="Calibri"/>
              <a:buChar char="●"/>
            </a:pPr>
            <a:r>
              <a:rPr lang="en-US" sz="1500" b="1">
                <a:solidFill>
                  <a:srgbClr val="ED8B00"/>
                </a:solidFill>
                <a:latin typeface="Calibri"/>
                <a:ea typeface="Calibri"/>
                <a:cs typeface="Calibri"/>
                <a:sym typeface="Calibri"/>
              </a:rPr>
              <a:t>ORDERS_TABLE_CHANGES stream tracks changes in the table CDC_Orders</a:t>
            </a:r>
            <a:endParaRPr sz="1500" b="1">
              <a:solidFill>
                <a:srgbClr val="ED8B00"/>
              </a:solidFill>
              <a:latin typeface="Calibri"/>
              <a:ea typeface="Calibri"/>
              <a:cs typeface="Calibri"/>
              <a:sym typeface="Calibri"/>
            </a:endParaRPr>
          </a:p>
          <a:p>
            <a:pPr marL="0" lvl="0" indent="0" algn="just" rtl="0">
              <a:spcBef>
                <a:spcPts val="0"/>
              </a:spcBef>
              <a:spcAft>
                <a:spcPts val="0"/>
              </a:spcAft>
              <a:buNone/>
            </a:pPr>
            <a:endParaRPr sz="1500">
              <a:latin typeface="Calibri"/>
              <a:ea typeface="Calibri"/>
              <a:cs typeface="Calibri"/>
              <a:sym typeface="Calibri"/>
            </a:endParaRPr>
          </a:p>
          <a:p>
            <a:pPr marL="457200" lvl="0" indent="-323850" algn="just" rtl="0">
              <a:spcBef>
                <a:spcPts val="0"/>
              </a:spcBef>
              <a:spcAft>
                <a:spcPts val="0"/>
              </a:spcAft>
              <a:buClr>
                <a:schemeClr val="accent1"/>
              </a:buClr>
              <a:buSzPts val="1500"/>
              <a:buFont typeface="Calibri"/>
              <a:buChar char="●"/>
            </a:pPr>
            <a:r>
              <a:rPr lang="en-US" sz="1500" b="1">
                <a:solidFill>
                  <a:schemeClr val="accent1"/>
                </a:solidFill>
                <a:latin typeface="Calibri"/>
                <a:ea typeface="Calibri"/>
                <a:cs typeface="Calibri"/>
                <a:sym typeface="Calibri"/>
              </a:rPr>
              <a:t>A task object defines a recurring schedule for executing a SQL statement. Tasks can be combined with</a:t>
            </a:r>
            <a:r>
              <a:rPr lang="en-US" sz="1500" b="1">
                <a:solidFill>
                  <a:schemeClr val="accent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 table streams</a:t>
            </a:r>
            <a:r>
              <a:rPr lang="en-US" sz="1500" b="1">
                <a:solidFill>
                  <a:schemeClr val="accent1"/>
                </a:solidFill>
                <a:latin typeface="Calibri"/>
                <a:ea typeface="Calibri"/>
                <a:cs typeface="Calibri"/>
                <a:sym typeface="Calibri"/>
              </a:rPr>
              <a:t> for continuous ELT workflows to process recently changed table rows</a:t>
            </a:r>
            <a:endParaRPr sz="1500" b="1">
              <a:solidFill>
                <a:schemeClr val="accent1"/>
              </a:solidFill>
              <a:latin typeface="Calibri"/>
              <a:ea typeface="Calibri"/>
              <a:cs typeface="Calibri"/>
              <a:sym typeface="Calibri"/>
            </a:endParaRPr>
          </a:p>
          <a:p>
            <a:pPr marL="514350" marR="0" lvl="0" indent="-323850" algn="just" rtl="0">
              <a:lnSpc>
                <a:spcPct val="100000"/>
              </a:lnSpc>
              <a:spcBef>
                <a:spcPts val="0"/>
              </a:spcBef>
              <a:spcAft>
                <a:spcPts val="0"/>
              </a:spcAft>
              <a:buClr>
                <a:srgbClr val="ED8B00"/>
              </a:buClr>
              <a:buSzPts val="1500"/>
              <a:buFont typeface="Calibri"/>
              <a:buChar char="●"/>
            </a:pPr>
            <a:r>
              <a:rPr lang="en-US" sz="1500" b="1">
                <a:solidFill>
                  <a:srgbClr val="ED8B00"/>
                </a:solidFill>
                <a:latin typeface="Calibri"/>
                <a:ea typeface="Calibri"/>
                <a:cs typeface="Calibri"/>
                <a:sym typeface="Calibri"/>
              </a:rPr>
              <a:t>Changes are merged to the History table from the stream</a:t>
            </a:r>
            <a:endParaRPr sz="1500" b="1">
              <a:solidFill>
                <a:srgbClr val="ED8B00"/>
              </a:solidFill>
              <a:latin typeface="Calibri"/>
              <a:ea typeface="Calibri"/>
              <a:cs typeface="Calibri"/>
              <a:sym typeface="Calibri"/>
            </a:endParaRPr>
          </a:p>
          <a:p>
            <a:pPr marL="514350" marR="0" lvl="0" indent="-323850" algn="just" rtl="0">
              <a:lnSpc>
                <a:spcPct val="100000"/>
              </a:lnSpc>
              <a:spcBef>
                <a:spcPts val="0"/>
              </a:spcBef>
              <a:spcAft>
                <a:spcPts val="0"/>
              </a:spcAft>
              <a:buClr>
                <a:srgbClr val="ED8B00"/>
              </a:buClr>
              <a:buSzPts val="1500"/>
              <a:buFont typeface="Calibri"/>
              <a:buChar char="●"/>
            </a:pPr>
            <a:r>
              <a:rPr lang="en-US" sz="1500" b="1">
                <a:solidFill>
                  <a:srgbClr val="ED8B00"/>
                </a:solidFill>
                <a:latin typeface="Calibri"/>
                <a:ea typeface="Calibri"/>
                <a:cs typeface="Calibri"/>
                <a:sym typeface="Calibri"/>
              </a:rPr>
              <a:t>Task populate_orders_history runs  every two minutes to perform the merge operation</a:t>
            </a:r>
            <a:endParaRPr sz="1100" b="1">
              <a:solidFill>
                <a:srgbClr val="ED8B00"/>
              </a:solidFill>
            </a:endParaRPr>
          </a:p>
        </p:txBody>
      </p:sp>
      <p:pic>
        <p:nvPicPr>
          <p:cNvPr id="186" name="Google Shape;186;g13fba068051_0_28"/>
          <p:cNvPicPr preferRelativeResize="0"/>
          <p:nvPr/>
        </p:nvPicPr>
        <p:blipFill rotWithShape="1">
          <a:blip r:embed="rId4">
            <a:alphaModFix/>
          </a:blip>
          <a:srcRect l="37886" t="27767" r="17414" b="22859"/>
          <a:stretch/>
        </p:blipFill>
        <p:spPr>
          <a:xfrm>
            <a:off x="79875" y="761550"/>
            <a:ext cx="4873123" cy="3920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3fdb7938e5_1_51"/>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Change Data Capture using Stream</a:t>
            </a:r>
            <a:endParaRPr b="1"/>
          </a:p>
        </p:txBody>
      </p:sp>
      <p:pic>
        <p:nvPicPr>
          <p:cNvPr id="193" name="Google Shape;193;g13fdb7938e5_1_51"/>
          <p:cNvPicPr preferRelativeResize="0"/>
          <p:nvPr/>
        </p:nvPicPr>
        <p:blipFill>
          <a:blip r:embed="rId3">
            <a:alphaModFix/>
          </a:blip>
          <a:stretch>
            <a:fillRect/>
          </a:stretch>
        </p:blipFill>
        <p:spPr>
          <a:xfrm>
            <a:off x="343300" y="893463"/>
            <a:ext cx="2268200" cy="843450"/>
          </a:xfrm>
          <a:prstGeom prst="rect">
            <a:avLst/>
          </a:prstGeom>
          <a:noFill/>
          <a:ln w="12700" cap="flat" cmpd="sng">
            <a:solidFill>
              <a:srgbClr val="505C63"/>
            </a:solidFill>
            <a:prstDash val="solid"/>
            <a:miter lim="8000"/>
            <a:headEnd type="none" w="sm" len="sm"/>
            <a:tailEnd type="none" w="sm" len="sm"/>
          </a:ln>
        </p:spPr>
      </p:pic>
      <p:pic>
        <p:nvPicPr>
          <p:cNvPr id="194" name="Google Shape;194;g13fdb7938e5_1_51"/>
          <p:cNvPicPr preferRelativeResize="0"/>
          <p:nvPr/>
        </p:nvPicPr>
        <p:blipFill>
          <a:blip r:embed="rId4">
            <a:alphaModFix/>
          </a:blip>
          <a:stretch>
            <a:fillRect/>
          </a:stretch>
        </p:blipFill>
        <p:spPr>
          <a:xfrm>
            <a:off x="343300" y="1917888"/>
            <a:ext cx="2268200" cy="871550"/>
          </a:xfrm>
          <a:prstGeom prst="rect">
            <a:avLst/>
          </a:prstGeom>
          <a:noFill/>
          <a:ln w="12700" cap="flat" cmpd="sng">
            <a:solidFill>
              <a:srgbClr val="505C63"/>
            </a:solidFill>
            <a:prstDash val="solid"/>
            <a:miter lim="8000"/>
            <a:headEnd type="none" w="sm" len="sm"/>
            <a:tailEnd type="none" w="sm" len="sm"/>
          </a:ln>
        </p:spPr>
      </p:pic>
      <p:pic>
        <p:nvPicPr>
          <p:cNvPr id="195" name="Google Shape;195;g13fdb7938e5_1_51"/>
          <p:cNvPicPr preferRelativeResize="0"/>
          <p:nvPr/>
        </p:nvPicPr>
        <p:blipFill>
          <a:blip r:embed="rId5">
            <a:alphaModFix/>
          </a:blip>
          <a:stretch>
            <a:fillRect/>
          </a:stretch>
        </p:blipFill>
        <p:spPr>
          <a:xfrm>
            <a:off x="343300" y="2926800"/>
            <a:ext cx="3173024" cy="666750"/>
          </a:xfrm>
          <a:prstGeom prst="rect">
            <a:avLst/>
          </a:prstGeom>
          <a:noFill/>
          <a:ln w="12700" cap="flat" cmpd="sng">
            <a:solidFill>
              <a:srgbClr val="505C63"/>
            </a:solidFill>
            <a:prstDash val="solid"/>
            <a:miter lim="8000"/>
            <a:headEnd type="none" w="sm" len="sm"/>
            <a:tailEnd type="none" w="sm" len="sm"/>
          </a:ln>
        </p:spPr>
      </p:pic>
      <p:pic>
        <p:nvPicPr>
          <p:cNvPr id="196" name="Google Shape;196;g13fdb7938e5_1_51"/>
          <p:cNvPicPr preferRelativeResize="0"/>
          <p:nvPr/>
        </p:nvPicPr>
        <p:blipFill>
          <a:blip r:embed="rId6">
            <a:alphaModFix/>
          </a:blip>
          <a:stretch>
            <a:fillRect/>
          </a:stretch>
        </p:blipFill>
        <p:spPr>
          <a:xfrm>
            <a:off x="343300" y="3799275"/>
            <a:ext cx="3173016" cy="666750"/>
          </a:xfrm>
          <a:prstGeom prst="rect">
            <a:avLst/>
          </a:prstGeom>
          <a:noFill/>
          <a:ln w="12700" cap="flat" cmpd="sng">
            <a:solidFill>
              <a:srgbClr val="505C63"/>
            </a:solidFill>
            <a:prstDash val="solid"/>
            <a:miter lim="8000"/>
            <a:headEnd type="none" w="sm" len="sm"/>
            <a:tailEnd type="none" w="sm" len="sm"/>
          </a:ln>
        </p:spPr>
      </p:pic>
      <p:pic>
        <p:nvPicPr>
          <p:cNvPr id="197" name="Google Shape;197;g13fdb7938e5_1_51"/>
          <p:cNvPicPr preferRelativeResize="0"/>
          <p:nvPr/>
        </p:nvPicPr>
        <p:blipFill>
          <a:blip r:embed="rId7">
            <a:alphaModFix/>
          </a:blip>
          <a:stretch>
            <a:fillRect/>
          </a:stretch>
        </p:blipFill>
        <p:spPr>
          <a:xfrm>
            <a:off x="4836150" y="820551"/>
            <a:ext cx="3458130" cy="1402100"/>
          </a:xfrm>
          <a:prstGeom prst="rect">
            <a:avLst/>
          </a:prstGeom>
          <a:noFill/>
          <a:ln w="12700" cap="flat" cmpd="sng">
            <a:solidFill>
              <a:srgbClr val="505C63"/>
            </a:solidFill>
            <a:prstDash val="solid"/>
            <a:miter lim="8000"/>
            <a:headEnd type="none" w="sm" len="sm"/>
            <a:tailEnd type="none" w="sm" len="sm"/>
          </a:ln>
        </p:spPr>
      </p:pic>
      <p:pic>
        <p:nvPicPr>
          <p:cNvPr id="198" name="Google Shape;198;g13fdb7938e5_1_51"/>
          <p:cNvPicPr preferRelativeResize="0"/>
          <p:nvPr/>
        </p:nvPicPr>
        <p:blipFill>
          <a:blip r:embed="rId8">
            <a:alphaModFix/>
          </a:blip>
          <a:stretch>
            <a:fillRect/>
          </a:stretch>
        </p:blipFill>
        <p:spPr>
          <a:xfrm>
            <a:off x="4836150" y="2343162"/>
            <a:ext cx="3458125" cy="1219184"/>
          </a:xfrm>
          <a:prstGeom prst="rect">
            <a:avLst/>
          </a:prstGeom>
          <a:noFill/>
          <a:ln w="12700" cap="flat" cmpd="sng">
            <a:solidFill>
              <a:srgbClr val="505C63"/>
            </a:solidFill>
            <a:prstDash val="solid"/>
            <a:miter lim="8000"/>
            <a:headEnd type="none" w="sm" len="sm"/>
            <a:tailEnd type="none" w="sm" len="sm"/>
          </a:ln>
        </p:spPr>
      </p:pic>
      <p:pic>
        <p:nvPicPr>
          <p:cNvPr id="199" name="Google Shape;199;g13fdb7938e5_1_51"/>
          <p:cNvPicPr preferRelativeResize="0"/>
          <p:nvPr/>
        </p:nvPicPr>
        <p:blipFill>
          <a:blip r:embed="rId9">
            <a:alphaModFix/>
          </a:blip>
          <a:stretch>
            <a:fillRect/>
          </a:stretch>
        </p:blipFill>
        <p:spPr>
          <a:xfrm>
            <a:off x="4836150" y="3682850"/>
            <a:ext cx="3458125" cy="953212"/>
          </a:xfrm>
          <a:prstGeom prst="rect">
            <a:avLst/>
          </a:prstGeom>
          <a:noFill/>
          <a:ln w="12700" cap="flat" cmpd="sng">
            <a:solidFill>
              <a:srgbClr val="505C63"/>
            </a:solidFill>
            <a:prstDash val="solid"/>
            <a:miter lim="8000"/>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13fb4b63420_0_96"/>
          <p:cNvSpPr txBox="1">
            <a:spLocks noGrp="1"/>
          </p:cNvSpPr>
          <p:nvPr>
            <p:ph type="body" idx="1"/>
          </p:nvPr>
        </p:nvSpPr>
        <p:spPr>
          <a:xfrm>
            <a:off x="258200" y="714375"/>
            <a:ext cx="8589900" cy="4064700"/>
          </a:xfrm>
          <a:prstGeom prst="rect">
            <a:avLst/>
          </a:prstGeom>
        </p:spPr>
        <p:txBody>
          <a:bodyPr spcFirstLastPara="1" wrap="square" lIns="0" tIns="0" rIns="0" bIns="0" anchor="t" anchorCtr="0">
            <a:noAutofit/>
          </a:bodyPr>
          <a:lstStyle/>
          <a:p>
            <a:pPr marL="0" lvl="0" indent="0" algn="just" rtl="0">
              <a:spcBef>
                <a:spcPts val="1350"/>
              </a:spcBef>
              <a:spcAft>
                <a:spcPts val="0"/>
              </a:spcAft>
              <a:buNone/>
            </a:pPr>
            <a:r>
              <a:rPr lang="en-US" sz="1500">
                <a:highlight>
                  <a:srgbClr val="FFFFFF"/>
                </a:highlight>
                <a:latin typeface="Arial"/>
                <a:ea typeface="Arial"/>
                <a:cs typeface="Arial"/>
                <a:sym typeface="Arial"/>
              </a:rPr>
              <a:t>Secure Data Sharing enables sharing selected objects in a database in your account with other Snowflake accounts The following Snowflake database objects can be shared -  </a:t>
            </a:r>
            <a:r>
              <a:rPr lang="en-US" sz="1500" b="1">
                <a:highlight>
                  <a:srgbClr val="FFFFFF"/>
                </a:highlight>
                <a:latin typeface="Arial"/>
                <a:ea typeface="Arial"/>
                <a:cs typeface="Arial"/>
                <a:sym typeface="Arial"/>
              </a:rPr>
              <a:t>Tables,External Tables,Secure views ,Secure Materialized views,Secure UDFs</a:t>
            </a:r>
            <a:r>
              <a:rPr lang="en-US" sz="1500">
                <a:highlight>
                  <a:srgbClr val="FFFFFF"/>
                </a:highlight>
                <a:latin typeface="Arial"/>
                <a:ea typeface="Arial"/>
                <a:cs typeface="Arial"/>
                <a:sym typeface="Arial"/>
              </a:rPr>
              <a:t>.Snowflake enables the sharing of databases through </a:t>
            </a:r>
            <a:r>
              <a:rPr lang="en-US" sz="1500" b="1">
                <a:highlight>
                  <a:srgbClr val="FFFFFF"/>
                </a:highlight>
                <a:latin typeface="Arial"/>
                <a:ea typeface="Arial"/>
                <a:cs typeface="Arial"/>
                <a:sym typeface="Arial"/>
              </a:rPr>
              <a:t>shares</a:t>
            </a:r>
            <a:r>
              <a:rPr lang="en-US" sz="1500">
                <a:highlight>
                  <a:srgbClr val="FFFFFF"/>
                </a:highlight>
                <a:latin typeface="Arial"/>
                <a:ea typeface="Arial"/>
                <a:cs typeface="Arial"/>
                <a:sym typeface="Arial"/>
              </a:rPr>
              <a:t>, which are created by data providers and “imported” by data consumers.</a:t>
            </a:r>
            <a:r>
              <a:rPr lang="en-US" sz="1500">
                <a:highlight>
                  <a:srgbClr val="FAFAFA"/>
                </a:highlight>
                <a:latin typeface="Arial"/>
                <a:ea typeface="Arial"/>
                <a:cs typeface="Arial"/>
                <a:sym typeface="Arial"/>
              </a:rPr>
              <a:t>All database objects shared between accounts are </a:t>
            </a:r>
            <a:r>
              <a:rPr lang="en-US" sz="1500" b="1">
                <a:highlight>
                  <a:srgbClr val="FAFAFA"/>
                </a:highlight>
                <a:latin typeface="Arial"/>
                <a:ea typeface="Arial"/>
                <a:cs typeface="Arial"/>
                <a:sym typeface="Arial"/>
              </a:rPr>
              <a:t>read-only</a:t>
            </a:r>
            <a:r>
              <a:rPr lang="en-US" sz="1500">
                <a:highlight>
                  <a:srgbClr val="FAFAFA"/>
                </a:highlight>
                <a:latin typeface="Arial"/>
                <a:ea typeface="Arial"/>
                <a:cs typeface="Arial"/>
                <a:sym typeface="Arial"/>
              </a:rPr>
              <a:t> (i.e. the objects cannot be modified or deleted, including adding or modifying table data).</a:t>
            </a:r>
            <a:endParaRPr sz="1500">
              <a:highlight>
                <a:srgbClr val="FFFFFF"/>
              </a:highlight>
              <a:latin typeface="Arial"/>
              <a:ea typeface="Arial"/>
              <a:cs typeface="Arial"/>
              <a:sym typeface="Arial"/>
            </a:endParaRPr>
          </a:p>
          <a:p>
            <a:pPr marL="0" lvl="0" indent="0" algn="l" rtl="0">
              <a:spcBef>
                <a:spcPts val="1350"/>
              </a:spcBef>
              <a:spcAft>
                <a:spcPts val="0"/>
              </a:spcAft>
              <a:buNone/>
            </a:pPr>
            <a:r>
              <a:rPr lang="en-US" sz="1300">
                <a:highlight>
                  <a:srgbClr val="FFFFFF"/>
                </a:highlight>
                <a:latin typeface="Arial"/>
                <a:ea typeface="Arial"/>
                <a:cs typeface="Arial"/>
                <a:sym typeface="Arial"/>
              </a:rPr>
              <a:t>                                                                                       </a:t>
            </a:r>
            <a:endParaRPr sz="1300">
              <a:highlight>
                <a:srgbClr val="FFFFFF"/>
              </a:highlight>
              <a:latin typeface="Arial"/>
              <a:ea typeface="Arial"/>
              <a:cs typeface="Arial"/>
              <a:sym typeface="Arial"/>
            </a:endParaRPr>
          </a:p>
        </p:txBody>
      </p:sp>
      <p:sp>
        <p:nvSpPr>
          <p:cNvPr id="206" name="Google Shape;206;g13fb4b63420_0_96"/>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Secure Data Sharing </a:t>
            </a:r>
            <a:endParaRPr b="1"/>
          </a:p>
        </p:txBody>
      </p:sp>
      <p:pic>
        <p:nvPicPr>
          <p:cNvPr id="207" name="Google Shape;207;g13fb4b63420_0_96"/>
          <p:cNvPicPr preferRelativeResize="0"/>
          <p:nvPr/>
        </p:nvPicPr>
        <p:blipFill>
          <a:blip r:embed="rId3">
            <a:alphaModFix/>
          </a:blip>
          <a:stretch>
            <a:fillRect/>
          </a:stretch>
        </p:blipFill>
        <p:spPr>
          <a:xfrm>
            <a:off x="832375" y="2222625"/>
            <a:ext cx="7352326" cy="259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13fdb7938e5_1_11"/>
          <p:cNvSpPr txBox="1">
            <a:spLocks noGrp="1"/>
          </p:cNvSpPr>
          <p:nvPr>
            <p:ph type="body" idx="1"/>
          </p:nvPr>
        </p:nvSpPr>
        <p:spPr>
          <a:xfrm>
            <a:off x="270300" y="869400"/>
            <a:ext cx="8603400" cy="3795900"/>
          </a:xfrm>
          <a:prstGeom prst="rect">
            <a:avLst/>
          </a:prstGeom>
        </p:spPr>
        <p:txBody>
          <a:bodyPr spcFirstLastPara="1" wrap="square" lIns="0" tIns="0" rIns="0" bIns="0" anchor="t" anchorCtr="0">
            <a:noAutofit/>
          </a:bodyPr>
          <a:lstStyle/>
          <a:p>
            <a:pPr marL="0" lvl="0" indent="0" algn="l" rtl="0">
              <a:spcBef>
                <a:spcPts val="1350"/>
              </a:spcBef>
              <a:spcAft>
                <a:spcPts val="0"/>
              </a:spcAft>
              <a:buNone/>
            </a:pPr>
            <a:endParaRPr/>
          </a:p>
          <a:p>
            <a:pPr marL="0" lvl="0" indent="0" algn="l" rtl="0">
              <a:spcBef>
                <a:spcPts val="1350"/>
              </a:spcBef>
              <a:spcAft>
                <a:spcPts val="0"/>
              </a:spcAft>
              <a:buNone/>
            </a:pPr>
            <a:endParaRPr/>
          </a:p>
        </p:txBody>
      </p:sp>
      <p:sp>
        <p:nvSpPr>
          <p:cNvPr id="214" name="Google Shape;214;g13fdb7938e5_1_11"/>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Secure Data Sharing</a:t>
            </a:r>
            <a:endParaRPr b="1"/>
          </a:p>
        </p:txBody>
      </p:sp>
      <p:sp>
        <p:nvSpPr>
          <p:cNvPr id="215" name="Google Shape;215;g13fdb7938e5_1_11"/>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300" b="1"/>
              <a:t>Snowflake commands to create reader account and share tables, database, schema with the new user</a:t>
            </a:r>
            <a:endParaRPr sz="1300" b="1"/>
          </a:p>
        </p:txBody>
      </p:sp>
      <p:pic>
        <p:nvPicPr>
          <p:cNvPr id="216" name="Google Shape;216;g13fdb7938e5_1_11"/>
          <p:cNvPicPr preferRelativeResize="0"/>
          <p:nvPr/>
        </p:nvPicPr>
        <p:blipFill>
          <a:blip r:embed="rId3">
            <a:alphaModFix/>
          </a:blip>
          <a:stretch>
            <a:fillRect/>
          </a:stretch>
        </p:blipFill>
        <p:spPr>
          <a:xfrm>
            <a:off x="268302" y="1199688"/>
            <a:ext cx="4302124" cy="1738525"/>
          </a:xfrm>
          <a:prstGeom prst="rect">
            <a:avLst/>
          </a:prstGeom>
          <a:noFill/>
          <a:ln w="12700" cap="flat" cmpd="sng">
            <a:solidFill>
              <a:srgbClr val="505C63"/>
            </a:solidFill>
            <a:prstDash val="solid"/>
            <a:miter lim="8000"/>
            <a:headEnd type="none" w="sm" len="sm"/>
            <a:tailEnd type="none" w="sm" len="sm"/>
          </a:ln>
        </p:spPr>
      </p:pic>
      <p:pic>
        <p:nvPicPr>
          <p:cNvPr id="217" name="Google Shape;217;g13fdb7938e5_1_11"/>
          <p:cNvPicPr preferRelativeResize="0"/>
          <p:nvPr/>
        </p:nvPicPr>
        <p:blipFill>
          <a:blip r:embed="rId4">
            <a:alphaModFix/>
          </a:blip>
          <a:stretch>
            <a:fillRect/>
          </a:stretch>
        </p:blipFill>
        <p:spPr>
          <a:xfrm>
            <a:off x="268302" y="3341325"/>
            <a:ext cx="4302124" cy="1323975"/>
          </a:xfrm>
          <a:prstGeom prst="rect">
            <a:avLst/>
          </a:prstGeom>
          <a:noFill/>
          <a:ln w="12700" cap="flat" cmpd="sng">
            <a:solidFill>
              <a:srgbClr val="505C63"/>
            </a:solidFill>
            <a:prstDash val="solid"/>
            <a:miter lim="8000"/>
            <a:headEnd type="none" w="sm" len="sm"/>
            <a:tailEnd type="none" w="sm" len="sm"/>
          </a:ln>
        </p:spPr>
      </p:pic>
      <p:pic>
        <p:nvPicPr>
          <p:cNvPr id="218" name="Google Shape;218;g13fdb7938e5_1_11"/>
          <p:cNvPicPr preferRelativeResize="0"/>
          <p:nvPr/>
        </p:nvPicPr>
        <p:blipFill>
          <a:blip r:embed="rId5">
            <a:alphaModFix/>
          </a:blip>
          <a:stretch>
            <a:fillRect/>
          </a:stretch>
        </p:blipFill>
        <p:spPr>
          <a:xfrm>
            <a:off x="4573575" y="1113780"/>
            <a:ext cx="4570426" cy="1789550"/>
          </a:xfrm>
          <a:prstGeom prst="rect">
            <a:avLst/>
          </a:prstGeom>
          <a:noFill/>
          <a:ln>
            <a:noFill/>
          </a:ln>
        </p:spPr>
      </p:pic>
      <p:pic>
        <p:nvPicPr>
          <p:cNvPr id="219" name="Google Shape;219;g13fdb7938e5_1_11"/>
          <p:cNvPicPr preferRelativeResize="0"/>
          <p:nvPr/>
        </p:nvPicPr>
        <p:blipFill>
          <a:blip r:embed="rId6">
            <a:alphaModFix/>
          </a:blip>
          <a:stretch>
            <a:fillRect/>
          </a:stretch>
        </p:blipFill>
        <p:spPr>
          <a:xfrm>
            <a:off x="4570426" y="3024121"/>
            <a:ext cx="4570427" cy="1286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13fb4b63420_0_89"/>
          <p:cNvSpPr txBox="1">
            <a:spLocks noGrp="1"/>
          </p:cNvSpPr>
          <p:nvPr>
            <p:ph type="body" idx="1"/>
          </p:nvPr>
        </p:nvSpPr>
        <p:spPr>
          <a:xfrm>
            <a:off x="258189" y="940222"/>
            <a:ext cx="8615100" cy="3725100"/>
          </a:xfrm>
          <a:prstGeom prst="rect">
            <a:avLst/>
          </a:prstGeom>
        </p:spPr>
        <p:txBody>
          <a:bodyPr spcFirstLastPara="1" wrap="square" lIns="0" tIns="0" rIns="0" bIns="0" anchor="t" anchorCtr="0">
            <a:noAutofit/>
          </a:bodyPr>
          <a:lstStyle/>
          <a:p>
            <a:pPr marL="0" lvl="0" indent="0" algn="just" rtl="0">
              <a:spcBef>
                <a:spcPts val="1350"/>
              </a:spcBef>
              <a:spcAft>
                <a:spcPts val="0"/>
              </a:spcAft>
              <a:buNone/>
            </a:pPr>
            <a:r>
              <a:rPr lang="en-US" sz="1500"/>
              <a:t>Snowflake's zero-copy cloning feature provides a convenient way to quickly take a </a:t>
            </a:r>
            <a:r>
              <a:rPr lang="en-US" sz="1500" b="1"/>
              <a:t>snapshot</a:t>
            </a:r>
            <a:r>
              <a:rPr lang="en-US" sz="1500"/>
              <a:t> of any table. schema, or database and create a derived copy of that object which initially shares the underlying storage. This can be extremely useful for creating instant backups that </a:t>
            </a:r>
            <a:r>
              <a:rPr lang="en-US" sz="1500" b="1"/>
              <a:t>do not</a:t>
            </a:r>
            <a:r>
              <a:rPr lang="en-US" sz="1500"/>
              <a:t> incur any </a:t>
            </a:r>
            <a:r>
              <a:rPr lang="en-US" sz="1500" b="1"/>
              <a:t>additional costs</a:t>
            </a:r>
            <a:r>
              <a:rPr lang="en-US" sz="1500"/>
              <a:t> (until changes are made to the cloned object)</a:t>
            </a:r>
            <a:endParaRPr sz="1500"/>
          </a:p>
          <a:p>
            <a:pPr marL="0" lvl="0" indent="0" algn="l" rtl="0">
              <a:spcBef>
                <a:spcPts val="1350"/>
              </a:spcBef>
              <a:spcAft>
                <a:spcPts val="0"/>
              </a:spcAft>
              <a:buNone/>
            </a:pPr>
            <a:endParaRPr sz="1400"/>
          </a:p>
        </p:txBody>
      </p:sp>
      <p:sp>
        <p:nvSpPr>
          <p:cNvPr id="226" name="Google Shape;226;g13fb4b63420_0_89"/>
          <p:cNvSpPr txBox="1">
            <a:spLocks noGrp="1"/>
          </p:cNvSpPr>
          <p:nvPr>
            <p:ph type="title"/>
          </p:nvPr>
        </p:nvSpPr>
        <p:spPr>
          <a:xfrm>
            <a:off x="559803" y="285902"/>
            <a:ext cx="8024400" cy="38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Zero Copy Cloning </a:t>
            </a:r>
            <a:endParaRPr b="1"/>
          </a:p>
        </p:txBody>
      </p:sp>
      <p:pic>
        <p:nvPicPr>
          <p:cNvPr id="227" name="Google Shape;227;g13fb4b63420_0_89"/>
          <p:cNvPicPr preferRelativeResize="0"/>
          <p:nvPr/>
        </p:nvPicPr>
        <p:blipFill>
          <a:blip r:embed="rId3">
            <a:alphaModFix/>
          </a:blip>
          <a:stretch>
            <a:fillRect/>
          </a:stretch>
        </p:blipFill>
        <p:spPr>
          <a:xfrm>
            <a:off x="1610551" y="2372303"/>
            <a:ext cx="1485900" cy="2233625"/>
          </a:xfrm>
          <a:prstGeom prst="rect">
            <a:avLst/>
          </a:prstGeom>
          <a:noFill/>
          <a:ln>
            <a:noFill/>
          </a:ln>
        </p:spPr>
      </p:pic>
      <p:pic>
        <p:nvPicPr>
          <p:cNvPr id="228" name="Google Shape;228;g13fb4b63420_0_89"/>
          <p:cNvPicPr preferRelativeResize="0"/>
          <p:nvPr/>
        </p:nvPicPr>
        <p:blipFill>
          <a:blip r:embed="rId4">
            <a:alphaModFix/>
          </a:blip>
          <a:stretch>
            <a:fillRect/>
          </a:stretch>
        </p:blipFill>
        <p:spPr>
          <a:xfrm>
            <a:off x="3216386" y="2147537"/>
            <a:ext cx="2398950" cy="2551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g13fb4b63420_0_1"/>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Team Details</a:t>
            </a:r>
            <a:endParaRPr b="1"/>
          </a:p>
        </p:txBody>
      </p:sp>
      <p:graphicFrame>
        <p:nvGraphicFramePr>
          <p:cNvPr id="70" name="Google Shape;70;g13fb4b63420_0_1"/>
          <p:cNvGraphicFramePr/>
          <p:nvPr>
            <p:extLst>
              <p:ext uri="{D42A27DB-BD31-4B8C-83A1-F6EECF244321}">
                <p14:modId xmlns:p14="http://schemas.microsoft.com/office/powerpoint/2010/main" val="3578250291"/>
              </p:ext>
            </p:extLst>
          </p:nvPr>
        </p:nvGraphicFramePr>
        <p:xfrm>
          <a:off x="1015150" y="1516175"/>
          <a:ext cx="3556850" cy="2111150"/>
        </p:xfrm>
        <a:graphic>
          <a:graphicData uri="http://schemas.openxmlformats.org/drawingml/2006/table">
            <a:tbl>
              <a:tblPr>
                <a:noFill/>
                <a:tableStyleId>{36092797-C370-4682-83D7-B5D20AD09107}</a:tableStyleId>
              </a:tblPr>
              <a:tblGrid>
                <a:gridCol w="3556850">
                  <a:extLst>
                    <a:ext uri="{9D8B030D-6E8A-4147-A177-3AD203B41FA5}">
                      <a16:colId xmlns:a16="http://schemas.microsoft.com/office/drawing/2014/main" val="20000"/>
                    </a:ext>
                  </a:extLst>
                </a:gridCol>
              </a:tblGrid>
              <a:tr h="557675">
                <a:tc>
                  <a:txBody>
                    <a:bodyPr/>
                    <a:lstStyle/>
                    <a:p>
                      <a:pPr marL="0" lvl="0" indent="0" algn="ctr" rtl="0">
                        <a:spcBef>
                          <a:spcPts val="0"/>
                        </a:spcBef>
                        <a:spcAft>
                          <a:spcPts val="0"/>
                        </a:spcAft>
                        <a:buNone/>
                      </a:pPr>
                      <a:r>
                        <a:rPr lang="en-US" sz="1600" b="1" dirty="0">
                          <a:solidFill>
                            <a:schemeClr val="lt1"/>
                          </a:solidFill>
                          <a:latin typeface="Calibri"/>
                          <a:ea typeface="Calibri"/>
                          <a:cs typeface="Calibri"/>
                          <a:sym typeface="Calibri"/>
                        </a:rPr>
                        <a:t>Team Member</a:t>
                      </a:r>
                      <a:endParaRPr sz="1600" b="1" dirty="0">
                        <a:solidFill>
                          <a:schemeClr val="lt1"/>
                        </a:solidFill>
                        <a:latin typeface="Calibri"/>
                        <a:ea typeface="Calibri"/>
                        <a:cs typeface="Calibri"/>
                        <a:sym typeface="Calibri"/>
                      </a:endParaRPr>
                    </a:p>
                  </a:txBody>
                  <a:tcPr marL="91425" marR="91425" marT="91425" marB="91425">
                    <a:solidFill>
                      <a:schemeClr val="accent1"/>
                    </a:solidFill>
                  </a:tcPr>
                </a:tc>
                <a:extLst>
                  <a:ext uri="{0D108BD9-81ED-4DB2-BD59-A6C34878D82A}">
                    <a16:rowId xmlns:a16="http://schemas.microsoft.com/office/drawing/2014/main" val="10000"/>
                  </a:ext>
                </a:extLst>
              </a:tr>
              <a:tr h="517825">
                <a:tc>
                  <a:txBody>
                    <a:bodyPr/>
                    <a:lstStyle/>
                    <a:p>
                      <a:pPr marL="0" lvl="0" indent="0" algn="ctr" rtl="0">
                        <a:spcBef>
                          <a:spcPts val="0"/>
                        </a:spcBef>
                        <a:spcAft>
                          <a:spcPts val="0"/>
                        </a:spcAft>
                        <a:buNone/>
                      </a:pPr>
                      <a:r>
                        <a:rPr lang="en-US">
                          <a:latin typeface="Calibri"/>
                          <a:ea typeface="Calibri"/>
                          <a:cs typeface="Calibri"/>
                          <a:sym typeface="Calibri"/>
                        </a:rPr>
                        <a:t>Hansika Khadapkar</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r h="517825">
                <a:tc>
                  <a:txBody>
                    <a:bodyPr/>
                    <a:lstStyle/>
                    <a:p>
                      <a:pPr marL="0" lvl="0" indent="0" algn="ctr" rtl="0">
                        <a:spcBef>
                          <a:spcPts val="0"/>
                        </a:spcBef>
                        <a:spcAft>
                          <a:spcPts val="0"/>
                        </a:spcAft>
                        <a:buNone/>
                      </a:pPr>
                      <a:r>
                        <a:rPr lang="en-US">
                          <a:latin typeface="Calibri"/>
                          <a:ea typeface="Calibri"/>
                          <a:cs typeface="Calibri"/>
                          <a:sym typeface="Calibri"/>
                        </a:rPr>
                        <a:t>Nilesh Kumar</a:t>
                      </a:r>
                      <a:endParaRPr>
                        <a:latin typeface="Calibri"/>
                        <a:ea typeface="Calibri"/>
                        <a:cs typeface="Calibri"/>
                        <a:sym typeface="Calibri"/>
                      </a:endParaRPr>
                    </a:p>
                  </a:txBody>
                  <a:tcPr marL="91425" marR="91425" marT="91425" marB="91425"/>
                </a:tc>
                <a:extLst>
                  <a:ext uri="{0D108BD9-81ED-4DB2-BD59-A6C34878D82A}">
                    <a16:rowId xmlns:a16="http://schemas.microsoft.com/office/drawing/2014/main" val="10002"/>
                  </a:ext>
                </a:extLst>
              </a:tr>
              <a:tr h="517825">
                <a:tc>
                  <a:txBody>
                    <a:bodyPr/>
                    <a:lstStyle/>
                    <a:p>
                      <a:pPr marL="0" lvl="0" indent="0" algn="ctr" rtl="0">
                        <a:spcBef>
                          <a:spcPts val="0"/>
                        </a:spcBef>
                        <a:spcAft>
                          <a:spcPts val="0"/>
                        </a:spcAft>
                        <a:buNone/>
                      </a:pPr>
                      <a:r>
                        <a:rPr lang="en-US" dirty="0">
                          <a:latin typeface="Calibri"/>
                          <a:ea typeface="Calibri"/>
                          <a:cs typeface="Calibri"/>
                          <a:sym typeface="Calibri"/>
                        </a:rPr>
                        <a:t>Rahul Noronha</a:t>
                      </a:r>
                      <a:endParaRPr dirty="0">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3fba068051_1_2"/>
          <p:cNvSpPr txBox="1">
            <a:spLocks noGrp="1"/>
          </p:cNvSpPr>
          <p:nvPr>
            <p:ph type="body" idx="1"/>
          </p:nvPr>
        </p:nvSpPr>
        <p:spPr>
          <a:xfrm>
            <a:off x="258200" y="745000"/>
            <a:ext cx="8615100" cy="3920400"/>
          </a:xfrm>
          <a:prstGeom prst="rect">
            <a:avLst/>
          </a:prstGeom>
        </p:spPr>
        <p:txBody>
          <a:bodyPr spcFirstLastPara="1" wrap="square" lIns="0" tIns="0" rIns="0" bIns="0" anchor="t" anchorCtr="0">
            <a:noAutofit/>
          </a:bodyPr>
          <a:lstStyle/>
          <a:p>
            <a:pPr marL="0" lvl="0" indent="0" algn="just" rtl="0">
              <a:spcBef>
                <a:spcPts val="1350"/>
              </a:spcBef>
              <a:spcAft>
                <a:spcPts val="0"/>
              </a:spcAft>
              <a:buNone/>
            </a:pPr>
            <a:r>
              <a:rPr lang="en-US" sz="1500"/>
              <a:t>This encompasses a comprehensive set of features that help protect data stored in Snowflake against human error, malicious acts, and software or hardware failure. Querying, cloning, and restoring historical data in tables, schemas and databases for </a:t>
            </a:r>
            <a:r>
              <a:rPr lang="en-US" sz="1500" b="1"/>
              <a:t>up to 90 days</a:t>
            </a:r>
            <a:r>
              <a:rPr lang="en-US" sz="1500"/>
              <a:t> through </a:t>
            </a:r>
            <a:r>
              <a:rPr lang="en-US" sz="1500" b="1"/>
              <a:t>Snowflake Time Travel</a:t>
            </a:r>
            <a:endParaRPr sz="1500" b="1"/>
          </a:p>
          <a:p>
            <a:pPr marL="0" lvl="0" indent="0" algn="just" rtl="0">
              <a:spcBef>
                <a:spcPts val="1350"/>
              </a:spcBef>
              <a:spcAft>
                <a:spcPts val="0"/>
              </a:spcAft>
              <a:buNone/>
            </a:pPr>
            <a:r>
              <a:rPr lang="en-US" sz="1500"/>
              <a:t>Disaster recovery of </a:t>
            </a:r>
            <a:r>
              <a:rPr lang="en-US" sz="1500" b="1"/>
              <a:t>historical data</a:t>
            </a:r>
            <a:r>
              <a:rPr lang="en-US" sz="1500"/>
              <a:t> (by Snowflake) through </a:t>
            </a:r>
            <a:r>
              <a:rPr lang="en-US" sz="1500" b="1"/>
              <a:t>Snowflake Fall-safe</a:t>
            </a:r>
            <a:r>
              <a:rPr lang="en-US" sz="1500"/>
              <a:t>.</a:t>
            </a:r>
            <a:endParaRPr sz="1500"/>
          </a:p>
          <a:p>
            <a:pPr marL="0" lvl="0" indent="0" algn="just" rtl="0">
              <a:spcBef>
                <a:spcPts val="1350"/>
              </a:spcBef>
              <a:spcAft>
                <a:spcPts val="0"/>
              </a:spcAft>
              <a:buNone/>
            </a:pPr>
            <a:endParaRPr/>
          </a:p>
        </p:txBody>
      </p:sp>
      <p:sp>
        <p:nvSpPr>
          <p:cNvPr id="235" name="Google Shape;235;g13fba068051_1_2"/>
          <p:cNvSpPr txBox="1">
            <a:spLocks noGrp="1"/>
          </p:cNvSpPr>
          <p:nvPr>
            <p:ph type="title"/>
          </p:nvPr>
        </p:nvSpPr>
        <p:spPr>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                                  </a:t>
            </a:r>
            <a:r>
              <a:rPr lang="en-US" b="1"/>
              <a:t>Continuous Data Protection</a:t>
            </a:r>
            <a:endParaRPr b="1"/>
          </a:p>
        </p:txBody>
      </p:sp>
      <p:pic>
        <p:nvPicPr>
          <p:cNvPr id="236" name="Google Shape;236;g13fba068051_1_2"/>
          <p:cNvPicPr preferRelativeResize="0"/>
          <p:nvPr/>
        </p:nvPicPr>
        <p:blipFill>
          <a:blip r:embed="rId3">
            <a:alphaModFix/>
          </a:blip>
          <a:stretch>
            <a:fillRect/>
          </a:stretch>
        </p:blipFill>
        <p:spPr>
          <a:xfrm>
            <a:off x="681587" y="2379191"/>
            <a:ext cx="7768325" cy="2648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3" name="Google Shape;243;g13fdb7938e5_1_4"/>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Snowflake commands for zero copy cloning and time travel</a:t>
            </a:r>
            <a:endParaRPr sz="1400" b="1"/>
          </a:p>
        </p:txBody>
      </p:sp>
      <p:sp>
        <p:nvSpPr>
          <p:cNvPr id="242" name="Google Shape;242;g13fdb7938e5_1_4"/>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Zero Copy Cloning and Time Travel</a:t>
            </a:r>
            <a:endParaRPr b="1"/>
          </a:p>
        </p:txBody>
      </p:sp>
      <p:pic>
        <p:nvPicPr>
          <p:cNvPr id="244" name="Google Shape;244;g13fdb7938e5_1_4"/>
          <p:cNvPicPr preferRelativeResize="0"/>
          <p:nvPr/>
        </p:nvPicPr>
        <p:blipFill>
          <a:blip r:embed="rId3">
            <a:alphaModFix/>
          </a:blip>
          <a:stretch>
            <a:fillRect/>
          </a:stretch>
        </p:blipFill>
        <p:spPr>
          <a:xfrm>
            <a:off x="264025" y="934900"/>
            <a:ext cx="5662376" cy="640100"/>
          </a:xfrm>
          <a:prstGeom prst="rect">
            <a:avLst/>
          </a:prstGeom>
          <a:noFill/>
          <a:ln w="12700" cap="flat" cmpd="sng">
            <a:solidFill>
              <a:srgbClr val="505C63"/>
            </a:solidFill>
            <a:prstDash val="solid"/>
            <a:miter lim="8000"/>
            <a:headEnd type="none" w="sm" len="sm"/>
            <a:tailEnd type="none" w="sm" len="sm"/>
          </a:ln>
        </p:spPr>
      </p:pic>
      <p:pic>
        <p:nvPicPr>
          <p:cNvPr id="245" name="Google Shape;245;g13fdb7938e5_1_4"/>
          <p:cNvPicPr preferRelativeResize="0"/>
          <p:nvPr/>
        </p:nvPicPr>
        <p:blipFill>
          <a:blip r:embed="rId4">
            <a:alphaModFix/>
          </a:blip>
          <a:stretch>
            <a:fillRect/>
          </a:stretch>
        </p:blipFill>
        <p:spPr>
          <a:xfrm>
            <a:off x="269875" y="1884575"/>
            <a:ext cx="5650700" cy="640100"/>
          </a:xfrm>
          <a:prstGeom prst="rect">
            <a:avLst/>
          </a:prstGeom>
          <a:noFill/>
          <a:ln w="12700" cap="flat" cmpd="sng">
            <a:solidFill>
              <a:srgbClr val="505C63"/>
            </a:solidFill>
            <a:prstDash val="solid"/>
            <a:miter lim="8000"/>
            <a:headEnd type="none" w="sm" len="sm"/>
            <a:tailEnd type="none" w="sm" len="sm"/>
          </a:ln>
        </p:spPr>
      </p:pic>
      <p:pic>
        <p:nvPicPr>
          <p:cNvPr id="246" name="Google Shape;246;g13fdb7938e5_1_4"/>
          <p:cNvPicPr preferRelativeResize="0"/>
          <p:nvPr/>
        </p:nvPicPr>
        <p:blipFill>
          <a:blip r:embed="rId5">
            <a:alphaModFix/>
          </a:blip>
          <a:stretch>
            <a:fillRect/>
          </a:stretch>
        </p:blipFill>
        <p:spPr>
          <a:xfrm>
            <a:off x="269875" y="2736675"/>
            <a:ext cx="5943600" cy="533400"/>
          </a:xfrm>
          <a:prstGeom prst="rect">
            <a:avLst/>
          </a:prstGeom>
          <a:noFill/>
          <a:ln w="12700" cap="flat" cmpd="sng">
            <a:solidFill>
              <a:srgbClr val="505C63"/>
            </a:solidFill>
            <a:prstDash val="solid"/>
            <a:miter lim="8000"/>
            <a:headEnd type="none" w="sm" len="sm"/>
            <a:tailEnd type="none" w="sm" len="sm"/>
          </a:ln>
        </p:spPr>
      </p:pic>
      <p:pic>
        <p:nvPicPr>
          <p:cNvPr id="247" name="Google Shape;247;g13fdb7938e5_1_4"/>
          <p:cNvPicPr preferRelativeResize="0"/>
          <p:nvPr/>
        </p:nvPicPr>
        <p:blipFill>
          <a:blip r:embed="rId6">
            <a:alphaModFix/>
          </a:blip>
          <a:stretch>
            <a:fillRect/>
          </a:stretch>
        </p:blipFill>
        <p:spPr>
          <a:xfrm>
            <a:off x="269875" y="3482075"/>
            <a:ext cx="1619250" cy="276225"/>
          </a:xfrm>
          <a:prstGeom prst="rect">
            <a:avLst/>
          </a:prstGeom>
          <a:noFill/>
          <a:ln w="12700" cap="flat" cmpd="sng">
            <a:solidFill>
              <a:srgbClr val="505C63"/>
            </a:solidFill>
            <a:prstDash val="solid"/>
            <a:miter lim="8000"/>
            <a:headEnd type="none" w="sm" len="sm"/>
            <a:tailEnd type="none" w="sm" len="sm"/>
          </a:ln>
        </p:spPr>
      </p:pic>
      <p:pic>
        <p:nvPicPr>
          <p:cNvPr id="248" name="Google Shape;248;g13fdb7938e5_1_4"/>
          <p:cNvPicPr preferRelativeResize="0"/>
          <p:nvPr/>
        </p:nvPicPr>
        <p:blipFill>
          <a:blip r:embed="rId7">
            <a:alphaModFix/>
          </a:blip>
          <a:stretch>
            <a:fillRect/>
          </a:stretch>
        </p:blipFill>
        <p:spPr>
          <a:xfrm>
            <a:off x="269875" y="3892750"/>
            <a:ext cx="1949208" cy="404400"/>
          </a:xfrm>
          <a:prstGeom prst="rect">
            <a:avLst/>
          </a:prstGeom>
          <a:noFill/>
          <a:ln w="12700" cap="flat" cmpd="sng">
            <a:solidFill>
              <a:srgbClr val="505C63"/>
            </a:solidFill>
            <a:prstDash val="solid"/>
            <a:miter lim="8000"/>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3fb4b63420_0_103"/>
          <p:cNvSpPr txBox="1">
            <a:spLocks noGrp="1"/>
          </p:cNvSpPr>
          <p:nvPr>
            <p:ph type="body" idx="1"/>
          </p:nvPr>
        </p:nvSpPr>
        <p:spPr>
          <a:xfrm>
            <a:off x="264439" y="925072"/>
            <a:ext cx="8615100" cy="3725100"/>
          </a:xfrm>
          <a:prstGeom prst="rect">
            <a:avLst/>
          </a:prstGeom>
        </p:spPr>
        <p:txBody>
          <a:bodyPr spcFirstLastPara="1" wrap="square" lIns="0" tIns="0" rIns="0" bIns="0" anchor="t" anchorCtr="0">
            <a:noAutofit/>
          </a:bodyPr>
          <a:lstStyle/>
          <a:p>
            <a:pPr marL="457200" lvl="0" indent="-349250" algn="just" rtl="0">
              <a:spcBef>
                <a:spcPts val="1350"/>
              </a:spcBef>
              <a:spcAft>
                <a:spcPts val="0"/>
              </a:spcAft>
              <a:buSzPts val="1900"/>
              <a:buFont typeface="Calibri"/>
              <a:buChar char="▪"/>
            </a:pPr>
            <a:r>
              <a:rPr lang="en-US" sz="1500">
                <a:highlight>
                  <a:srgbClr val="FFFFFF"/>
                </a:highlight>
              </a:rPr>
              <a:t>Stored procedures allow you to write procedural code that executes SQL. In a stored procedure, you can use programmatic constructs to perform branching and looping.</a:t>
            </a:r>
            <a:endParaRPr sz="1500">
              <a:highlight>
                <a:srgbClr val="FFFFFF"/>
              </a:highlight>
            </a:endParaRPr>
          </a:p>
          <a:p>
            <a:pPr marL="457200" lvl="0" indent="-349250" algn="just" rtl="0">
              <a:spcBef>
                <a:spcPts val="0"/>
              </a:spcBef>
              <a:spcAft>
                <a:spcPts val="0"/>
              </a:spcAft>
              <a:buSzPts val="1900"/>
              <a:buChar char="▪"/>
            </a:pPr>
            <a:r>
              <a:rPr lang="en-US" sz="1500">
                <a:highlight>
                  <a:srgbClr val="FFFFFF"/>
                </a:highlight>
              </a:rPr>
              <a:t>We create a stored procedure to typecast a string into date as shown below. So when the user passes the string into the stored procedure it is typecast into date in YYYY-MM-DD format and stored in O_ORDERDATE.</a:t>
            </a:r>
            <a:endParaRPr sz="1500">
              <a:highlight>
                <a:srgbClr val="FFFFFF"/>
              </a:highlight>
            </a:endParaRPr>
          </a:p>
        </p:txBody>
      </p:sp>
      <p:sp>
        <p:nvSpPr>
          <p:cNvPr id="255" name="Google Shape;255;g13fb4b63420_0_103"/>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Stored Procedure</a:t>
            </a:r>
            <a:endParaRPr b="1"/>
          </a:p>
        </p:txBody>
      </p:sp>
      <p:pic>
        <p:nvPicPr>
          <p:cNvPr id="256" name="Google Shape;256;g13fb4b63420_0_103"/>
          <p:cNvPicPr preferRelativeResize="0"/>
          <p:nvPr/>
        </p:nvPicPr>
        <p:blipFill rotWithShape="1">
          <a:blip r:embed="rId3">
            <a:alphaModFix/>
          </a:blip>
          <a:srcRect t="35297" r="26051" b="17968"/>
          <a:stretch/>
        </p:blipFill>
        <p:spPr>
          <a:xfrm>
            <a:off x="609675" y="2417850"/>
            <a:ext cx="4413951" cy="1886550"/>
          </a:xfrm>
          <a:prstGeom prst="rect">
            <a:avLst/>
          </a:prstGeom>
          <a:noFill/>
          <a:ln w="12700" cap="flat" cmpd="sng">
            <a:solidFill>
              <a:srgbClr val="505C63"/>
            </a:solidFill>
            <a:prstDash val="solid"/>
            <a:miter lim="8000"/>
            <a:headEnd type="none" w="sm" len="sm"/>
            <a:tailEnd type="none" w="sm" len="sm"/>
          </a:ln>
        </p:spPr>
      </p:pic>
      <p:pic>
        <p:nvPicPr>
          <p:cNvPr id="257" name="Google Shape;257;g13fb4b63420_0_103"/>
          <p:cNvPicPr preferRelativeResize="0"/>
          <p:nvPr/>
        </p:nvPicPr>
        <p:blipFill rotWithShape="1">
          <a:blip r:embed="rId4">
            <a:alphaModFix/>
          </a:blip>
          <a:srcRect l="2083" t="56628" r="64903" b="27494"/>
          <a:stretch/>
        </p:blipFill>
        <p:spPr>
          <a:xfrm>
            <a:off x="5622975" y="2417838"/>
            <a:ext cx="2731075" cy="739575"/>
          </a:xfrm>
          <a:prstGeom prst="rect">
            <a:avLst/>
          </a:prstGeom>
          <a:noFill/>
          <a:ln w="12700" cap="flat" cmpd="sng">
            <a:solidFill>
              <a:srgbClr val="505C63"/>
            </a:solidFill>
            <a:prstDash val="solid"/>
            <a:miter lim="8000"/>
            <a:headEnd type="none" w="sm" len="sm"/>
            <a:tailEnd type="none" w="sm" len="sm"/>
          </a:ln>
        </p:spPr>
      </p:pic>
      <p:pic>
        <p:nvPicPr>
          <p:cNvPr id="258" name="Google Shape;258;g13fb4b63420_0_103"/>
          <p:cNvPicPr preferRelativeResize="0"/>
          <p:nvPr/>
        </p:nvPicPr>
        <p:blipFill rotWithShape="1">
          <a:blip r:embed="rId5">
            <a:alphaModFix/>
          </a:blip>
          <a:srcRect l="960" t="54031" b="11831"/>
          <a:stretch/>
        </p:blipFill>
        <p:spPr>
          <a:xfrm>
            <a:off x="5190000" y="3503299"/>
            <a:ext cx="3458700" cy="7395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3fb4b63420_0_54"/>
          <p:cNvSpPr txBox="1">
            <a:spLocks noGrp="1"/>
          </p:cNvSpPr>
          <p:nvPr>
            <p:ph type="body" idx="1"/>
          </p:nvPr>
        </p:nvSpPr>
        <p:spPr>
          <a:xfrm>
            <a:off x="258189" y="940222"/>
            <a:ext cx="8615100" cy="3725100"/>
          </a:xfrm>
          <a:prstGeom prst="rect">
            <a:avLst/>
          </a:prstGeom>
        </p:spPr>
        <p:txBody>
          <a:bodyPr spcFirstLastPara="1" wrap="square" lIns="0" tIns="0" rIns="0" bIns="0" anchor="t" anchorCtr="0">
            <a:noAutofit/>
          </a:bodyPr>
          <a:lstStyle/>
          <a:p>
            <a:pPr marL="457200" lvl="0" indent="-342900" algn="just" rtl="0">
              <a:spcBef>
                <a:spcPts val="0"/>
              </a:spcBef>
              <a:spcAft>
                <a:spcPts val="0"/>
              </a:spcAft>
              <a:buSzPts val="1800"/>
              <a:buFont typeface="Calibri"/>
              <a:buChar char="▪"/>
            </a:pPr>
            <a:r>
              <a:rPr lang="en-US"/>
              <a:t>Snowflake transformations needed to be done on some columns to make them more suitable for use.</a:t>
            </a:r>
            <a:endParaRPr/>
          </a:p>
          <a:p>
            <a:pPr marL="457200" lvl="0" indent="-342900" algn="just" rtl="0">
              <a:spcBef>
                <a:spcPts val="0"/>
              </a:spcBef>
              <a:spcAft>
                <a:spcPts val="0"/>
              </a:spcAft>
              <a:buSzPts val="1800"/>
              <a:buChar char="▪"/>
            </a:pPr>
            <a:r>
              <a:rPr lang="en-US"/>
              <a:t>Internal stage and external stage were used to load a part of the data tables.</a:t>
            </a:r>
            <a:endParaRPr/>
          </a:p>
          <a:p>
            <a:pPr marL="457200" lvl="0" indent="-342900" algn="just" rtl="0">
              <a:spcBef>
                <a:spcPts val="0"/>
              </a:spcBef>
              <a:spcAft>
                <a:spcPts val="0"/>
              </a:spcAft>
              <a:buSzPts val="1800"/>
              <a:buChar char="▪"/>
            </a:pPr>
            <a:r>
              <a:rPr lang="en-US"/>
              <a:t>The data tables were tab separated, so when loading it we set the record delimiter as ‘\t’.</a:t>
            </a:r>
            <a:endParaRPr/>
          </a:p>
          <a:p>
            <a:pPr marL="457200" lvl="0" indent="-342900" algn="just" rtl="0">
              <a:spcBef>
                <a:spcPts val="0"/>
              </a:spcBef>
              <a:spcAft>
                <a:spcPts val="0"/>
              </a:spcAft>
              <a:buSzPts val="1800"/>
              <a:buChar char="▪"/>
            </a:pPr>
            <a:r>
              <a:rPr lang="en-US"/>
              <a:t>Change Data capture was harder on the data since timestamp column was not being stored by the data collection source.</a:t>
            </a:r>
            <a:endParaRPr/>
          </a:p>
          <a:p>
            <a:pPr marL="457200" lvl="0" indent="-342900" algn="just" rtl="0">
              <a:spcBef>
                <a:spcPts val="0"/>
              </a:spcBef>
              <a:spcAft>
                <a:spcPts val="0"/>
              </a:spcAft>
              <a:buSzPts val="1800"/>
              <a:buFont typeface="Calibri"/>
              <a:buChar char="▪"/>
            </a:pPr>
            <a:r>
              <a:rPr lang="en-US"/>
              <a:t>Also, note that the default constraint is not of much use because it only works when data is inserted using SQL commands, and Snowflake is not designed to let the default constraint work with data loading from snowpipe, and so the update_timestamp will show NULL until manual updates are done on the table. To tackle this issue we can ask the team to track the timestamp of updates as well.</a:t>
            </a:r>
            <a:endParaRPr/>
          </a:p>
        </p:txBody>
      </p:sp>
      <p:sp>
        <p:nvSpPr>
          <p:cNvPr id="265" name="Google Shape;265;g13fb4b63420_0_54"/>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Challenges and Findings</a:t>
            </a:r>
            <a:endParaRPr b="1"/>
          </a:p>
        </p:txBody>
      </p:sp>
      <p:sp>
        <p:nvSpPr>
          <p:cNvPr id="266" name="Google Shape;266;g13fb4b63420_0_54"/>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The challenges faced and findings during this project are as follows:</a:t>
            </a:r>
            <a:endParaRPr sz="14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3fba068051_0_38"/>
          <p:cNvSpPr txBox="1">
            <a:spLocks noGrp="1"/>
          </p:cNvSpPr>
          <p:nvPr>
            <p:ph type="ctrTitle"/>
          </p:nvPr>
        </p:nvSpPr>
        <p:spPr>
          <a:xfrm>
            <a:off x="1348105" y="2269550"/>
            <a:ext cx="5561700" cy="4617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sz="3000" b="1"/>
              <a:t>Visualizations and Dashboards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3fb4b63420_0_61"/>
          <p:cNvSpPr txBox="1">
            <a:spLocks noGrp="1"/>
          </p:cNvSpPr>
          <p:nvPr>
            <p:ph type="title"/>
          </p:nvPr>
        </p:nvSpPr>
        <p:spPr>
          <a:xfrm>
            <a:off x="331203" y="167552"/>
            <a:ext cx="8024400" cy="38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Customers per Nation</a:t>
            </a:r>
            <a:endParaRPr b="1"/>
          </a:p>
        </p:txBody>
      </p:sp>
      <p:pic>
        <p:nvPicPr>
          <p:cNvPr id="279" name="Google Shape;279;g13fb4b63420_0_61"/>
          <p:cNvPicPr preferRelativeResize="0"/>
          <p:nvPr/>
        </p:nvPicPr>
        <p:blipFill rotWithShape="1">
          <a:blip r:embed="rId3">
            <a:alphaModFix/>
          </a:blip>
          <a:srcRect l="15001" t="26934" r="41702" b="28420"/>
          <a:stretch/>
        </p:blipFill>
        <p:spPr>
          <a:xfrm>
            <a:off x="1071500" y="705400"/>
            <a:ext cx="6926477" cy="40174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3fba068051_0_11"/>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Total Order Price per Nation</a:t>
            </a:r>
            <a:endParaRPr b="1"/>
          </a:p>
        </p:txBody>
      </p:sp>
      <p:pic>
        <p:nvPicPr>
          <p:cNvPr id="286" name="Google Shape;286;g13fba068051_0_11"/>
          <p:cNvPicPr preferRelativeResize="0"/>
          <p:nvPr/>
        </p:nvPicPr>
        <p:blipFill>
          <a:blip r:embed="rId3">
            <a:alphaModFix/>
          </a:blip>
          <a:stretch>
            <a:fillRect/>
          </a:stretch>
        </p:blipFill>
        <p:spPr>
          <a:xfrm>
            <a:off x="1124200" y="777724"/>
            <a:ext cx="6895600" cy="3919900"/>
          </a:xfrm>
          <a:prstGeom prst="rect">
            <a:avLst/>
          </a:prstGeom>
          <a:noFill/>
          <a:ln w="12700" cap="flat" cmpd="sng">
            <a:solidFill>
              <a:srgbClr val="505C63"/>
            </a:solidFill>
            <a:prstDash val="solid"/>
            <a:miter lim="8000"/>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g13fb4b63420_0_68"/>
          <p:cNvPicPr preferRelativeResize="0"/>
          <p:nvPr/>
        </p:nvPicPr>
        <p:blipFill>
          <a:blip r:embed="rId3">
            <a:alphaModFix/>
          </a:blip>
          <a:stretch>
            <a:fillRect/>
          </a:stretch>
        </p:blipFill>
        <p:spPr>
          <a:xfrm>
            <a:off x="556338" y="235876"/>
            <a:ext cx="7574124" cy="4406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13fba068051_0_45"/>
          <p:cNvPicPr preferRelativeResize="0"/>
          <p:nvPr/>
        </p:nvPicPr>
        <p:blipFill rotWithShape="1">
          <a:blip r:embed="rId3">
            <a:alphaModFix/>
          </a:blip>
          <a:srcRect l="747" r="924" b="1835"/>
          <a:stretch/>
        </p:blipFill>
        <p:spPr>
          <a:xfrm>
            <a:off x="258450" y="343400"/>
            <a:ext cx="8390250" cy="4370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13fb4b63420_0_18"/>
          <p:cNvSpPr txBox="1">
            <a:spLocks noGrp="1"/>
          </p:cNvSpPr>
          <p:nvPr>
            <p:ph type="body" idx="1"/>
          </p:nvPr>
        </p:nvSpPr>
        <p:spPr>
          <a:xfrm>
            <a:off x="258189" y="940222"/>
            <a:ext cx="8615100" cy="3725100"/>
          </a:xfrm>
          <a:prstGeom prst="rect">
            <a:avLst/>
          </a:prstGeom>
        </p:spPr>
        <p:txBody>
          <a:bodyPr spcFirstLastPara="1" wrap="square" lIns="0" tIns="0" rIns="0" bIns="0" anchor="t" anchorCtr="0">
            <a:noAutofit/>
          </a:bodyPr>
          <a:lstStyle/>
          <a:p>
            <a:pPr marL="0" lvl="0" indent="0" algn="ctr" rtl="0">
              <a:spcBef>
                <a:spcPts val="1350"/>
              </a:spcBef>
              <a:spcAft>
                <a:spcPts val="0"/>
              </a:spcAft>
              <a:buNone/>
            </a:pPr>
            <a:r>
              <a:rPr lang="en-US"/>
              <a:t>The Pricing Summary Report Query provides a summary pricing report for all line items shipped as of a given date. The date is within 60-120 days of the greatest ship date contained in the database.The query lists totals for extended price, discounted extended price, discounted extended price plus tax, average quantity, average extended price, and average discount. These aggregates are grouped by RETURNFLAG and LINESTATUS, and listed in ascending order of RETURNFLAG and LINESTATUS. A count of the number of line items in each group is included. </a:t>
            </a:r>
            <a:endParaRPr/>
          </a:p>
        </p:txBody>
      </p:sp>
      <p:sp>
        <p:nvSpPr>
          <p:cNvPr id="77" name="Google Shape;77;g13fb4b63420_0_18"/>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Problem Statement</a:t>
            </a:r>
            <a:endParaRPr b="1"/>
          </a:p>
        </p:txBody>
      </p:sp>
      <p:sp>
        <p:nvSpPr>
          <p:cNvPr id="78" name="Google Shape;78;g13fb4b63420_0_18"/>
          <p:cNvSpPr txBox="1">
            <a:spLocks noGrp="1"/>
          </p:cNvSpPr>
          <p:nvPr>
            <p:ph type="body" idx="2"/>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600" b="1"/>
              <a:t>Business Query</a:t>
            </a:r>
            <a:endParaRPr sz="16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13fb4b63420_0_26"/>
          <p:cNvSpPr txBox="1">
            <a:spLocks noGrp="1"/>
          </p:cNvSpPr>
          <p:nvPr>
            <p:ph type="body" idx="1"/>
          </p:nvPr>
        </p:nvSpPr>
        <p:spPr>
          <a:xfrm>
            <a:off x="258200" y="940225"/>
            <a:ext cx="8481300" cy="3537600"/>
          </a:xfrm>
          <a:prstGeom prst="rect">
            <a:avLst/>
          </a:prstGeom>
        </p:spPr>
        <p:txBody>
          <a:bodyPr spcFirstLastPara="1" wrap="square" lIns="0" tIns="0" rIns="0" bIns="0" anchor="t" anchorCtr="0">
            <a:noAutofit/>
          </a:bodyPr>
          <a:lstStyle/>
          <a:p>
            <a:pPr marL="0" lvl="0" indent="0" algn="l" rtl="0">
              <a:spcBef>
                <a:spcPts val="1350"/>
              </a:spcBef>
              <a:spcAft>
                <a:spcPts val="0"/>
              </a:spcAft>
              <a:buNone/>
            </a:pPr>
            <a:r>
              <a:rPr lang="en-US" sz="1400" b="1"/>
              <a:t>Description</a:t>
            </a:r>
            <a:r>
              <a:rPr lang="en-US" sz="1400"/>
              <a:t>: </a:t>
            </a:r>
            <a:br>
              <a:rPr lang="en-US" sz="1400"/>
            </a:br>
            <a:r>
              <a:rPr lang="en-US" sz="1400"/>
              <a:t>1. We download the dataset in CSV format. There are 8 files, one for each table shown in the TPC-H Schema given in Figure 1. </a:t>
            </a:r>
            <a:br>
              <a:rPr lang="en-US" sz="1400"/>
            </a:br>
            <a:r>
              <a:rPr lang="en-US" sz="1400"/>
              <a:t>2. In table 2 we can see the sizes of all the 8 tables in the Retail Case Study.</a:t>
            </a:r>
            <a:endParaRPr sz="1400"/>
          </a:p>
        </p:txBody>
      </p:sp>
      <p:sp>
        <p:nvSpPr>
          <p:cNvPr id="85" name="Google Shape;85;g13fb4b63420_0_26"/>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Dataset</a:t>
            </a:r>
            <a:endParaRPr b="1"/>
          </a:p>
        </p:txBody>
      </p:sp>
      <p:sp>
        <p:nvSpPr>
          <p:cNvPr id="86" name="Google Shape;86;g13fb4b63420_0_26"/>
          <p:cNvSpPr txBox="1">
            <a:spLocks noGrp="1"/>
          </p:cNvSpPr>
          <p:nvPr>
            <p:ph type="body" idx="2"/>
          </p:nvPr>
        </p:nvSpPr>
        <p:spPr>
          <a:xfrm>
            <a:off x="258191" y="688580"/>
            <a:ext cx="7964400" cy="188400"/>
          </a:xfrm>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Link:  </a:t>
            </a:r>
            <a:r>
              <a:rPr lang="en-US" sz="14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https://drive.google.com/drive/folders/1A3YDOT5ONTsyh6tXPOPEe7pQoGM5N3kj?usp=sharing</a:t>
            </a:r>
            <a:endParaRPr sz="1400" b="1"/>
          </a:p>
        </p:txBody>
      </p:sp>
      <p:pic>
        <p:nvPicPr>
          <p:cNvPr id="87" name="Google Shape;87;g13fb4b63420_0_26"/>
          <p:cNvPicPr preferRelativeResize="0"/>
          <p:nvPr/>
        </p:nvPicPr>
        <p:blipFill>
          <a:blip r:embed="rId4">
            <a:alphaModFix/>
          </a:blip>
          <a:stretch>
            <a:fillRect/>
          </a:stretch>
        </p:blipFill>
        <p:spPr>
          <a:xfrm>
            <a:off x="870514" y="1981420"/>
            <a:ext cx="3498737" cy="2559650"/>
          </a:xfrm>
          <a:prstGeom prst="rect">
            <a:avLst/>
          </a:prstGeom>
          <a:noFill/>
          <a:ln w="9525" cap="flat" cmpd="sng">
            <a:solidFill>
              <a:srgbClr val="202124"/>
            </a:solidFill>
            <a:prstDash val="solid"/>
            <a:round/>
            <a:headEnd type="none" w="sm" len="sm"/>
            <a:tailEnd type="none" w="sm" len="sm"/>
          </a:ln>
        </p:spPr>
      </p:pic>
      <p:sp>
        <p:nvSpPr>
          <p:cNvPr id="88" name="Google Shape;88;g13fb4b63420_0_26"/>
          <p:cNvSpPr txBox="1"/>
          <p:nvPr/>
        </p:nvSpPr>
        <p:spPr>
          <a:xfrm>
            <a:off x="827586" y="4608252"/>
            <a:ext cx="3519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dirty="0">
                <a:latin typeface="Calibri"/>
                <a:ea typeface="Calibri"/>
                <a:cs typeface="Calibri"/>
                <a:sym typeface="Calibri"/>
              </a:rPr>
              <a:t>Figure 1. TPC-H Schema</a:t>
            </a:r>
            <a:endParaRPr sz="1200" dirty="0">
              <a:latin typeface="Calibri"/>
              <a:ea typeface="Calibri"/>
              <a:cs typeface="Calibri"/>
              <a:sym typeface="Calibri"/>
            </a:endParaRPr>
          </a:p>
        </p:txBody>
      </p:sp>
      <p:pic>
        <p:nvPicPr>
          <p:cNvPr id="89" name="Google Shape;89;g13fb4b63420_0_26"/>
          <p:cNvPicPr preferRelativeResize="0"/>
          <p:nvPr/>
        </p:nvPicPr>
        <p:blipFill>
          <a:blip r:embed="rId5">
            <a:alphaModFix/>
          </a:blip>
          <a:stretch>
            <a:fillRect/>
          </a:stretch>
        </p:blipFill>
        <p:spPr>
          <a:xfrm>
            <a:off x="4774750" y="2176862"/>
            <a:ext cx="3964749" cy="1856575"/>
          </a:xfrm>
          <a:prstGeom prst="rect">
            <a:avLst/>
          </a:prstGeom>
          <a:noFill/>
          <a:ln>
            <a:noFill/>
          </a:ln>
        </p:spPr>
      </p:pic>
      <p:sp>
        <p:nvSpPr>
          <p:cNvPr id="90" name="Google Shape;90;g13fb4b63420_0_26"/>
          <p:cNvSpPr txBox="1"/>
          <p:nvPr/>
        </p:nvSpPr>
        <p:spPr>
          <a:xfrm>
            <a:off x="5128800" y="4296800"/>
            <a:ext cx="3519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Calibri"/>
                <a:ea typeface="Calibri"/>
                <a:cs typeface="Calibri"/>
                <a:sym typeface="Calibri"/>
              </a:rPr>
              <a:t>Figure 2. Table sizes</a:t>
            </a:r>
            <a:endParaRPr sz="12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3fb4b63420_0_34"/>
          <p:cNvSpPr txBox="1">
            <a:spLocks noGrp="1"/>
          </p:cNvSpPr>
          <p:nvPr>
            <p:ph type="body" idx="1"/>
          </p:nvPr>
        </p:nvSpPr>
        <p:spPr>
          <a:xfrm>
            <a:off x="380387" y="1144225"/>
            <a:ext cx="8448600" cy="3521100"/>
          </a:xfrm>
          <a:prstGeom prst="rect">
            <a:avLst/>
          </a:prstGeom>
        </p:spPr>
        <p:txBody>
          <a:bodyPr spcFirstLastPara="1" wrap="square" lIns="0" tIns="0" rIns="0" bIns="0" anchor="t" anchorCtr="0">
            <a:noAutofit/>
          </a:bodyPr>
          <a:lstStyle/>
          <a:p>
            <a:pPr marL="0" lvl="0" indent="0" algn="l" rtl="0">
              <a:spcBef>
                <a:spcPts val="1350"/>
              </a:spcBef>
              <a:spcAft>
                <a:spcPts val="0"/>
              </a:spcAft>
              <a:buNone/>
            </a:pPr>
            <a:r>
              <a:rPr lang="en-US"/>
              <a:t>Description:</a:t>
            </a:r>
            <a:endParaRPr/>
          </a:p>
          <a:p>
            <a:pPr marL="457200" lvl="0" indent="-342900" algn="l" rtl="0">
              <a:spcBef>
                <a:spcPts val="1350"/>
              </a:spcBef>
              <a:spcAft>
                <a:spcPts val="0"/>
              </a:spcAft>
              <a:buSzPts val="1800"/>
              <a:buChar char="▪"/>
            </a:pPr>
            <a:r>
              <a:rPr lang="en-US" b="1"/>
              <a:t>Snowflake </a:t>
            </a:r>
            <a:r>
              <a:rPr lang="en-US"/>
              <a:t>is a SaaS warehouse and database solution. We use it to store the tables and create views.</a:t>
            </a:r>
            <a:endParaRPr/>
          </a:p>
          <a:p>
            <a:pPr marL="457200" lvl="0" indent="-342900" algn="l" rtl="0">
              <a:spcBef>
                <a:spcPts val="0"/>
              </a:spcBef>
              <a:spcAft>
                <a:spcPts val="0"/>
              </a:spcAft>
              <a:buSzPts val="1800"/>
              <a:buChar char="▪"/>
            </a:pPr>
            <a:r>
              <a:rPr lang="en-US" b="1"/>
              <a:t>AWS S3 bucket</a:t>
            </a:r>
            <a:r>
              <a:rPr lang="en-US"/>
              <a:t> is the cloud service provider tool to store data on the cloud.</a:t>
            </a:r>
            <a:endParaRPr/>
          </a:p>
          <a:p>
            <a:pPr marL="457200" lvl="0" indent="-342900" algn="l" rtl="0">
              <a:spcBef>
                <a:spcPts val="0"/>
              </a:spcBef>
              <a:spcAft>
                <a:spcPts val="0"/>
              </a:spcAft>
              <a:buSzPts val="1800"/>
              <a:buChar char="▪"/>
            </a:pPr>
            <a:r>
              <a:rPr lang="en-US" b="1"/>
              <a:t>AWS SQS </a:t>
            </a:r>
            <a:r>
              <a:rPr lang="en-US"/>
              <a:t>Simple Queue Service is the service called to notify when a bucket has been loaded with files.</a:t>
            </a:r>
            <a:endParaRPr/>
          </a:p>
          <a:p>
            <a:pPr marL="457200" lvl="0" indent="-342900" algn="l" rtl="0">
              <a:spcBef>
                <a:spcPts val="0"/>
              </a:spcBef>
              <a:spcAft>
                <a:spcPts val="0"/>
              </a:spcAft>
              <a:buSzPts val="1800"/>
              <a:buChar char="▪"/>
            </a:pPr>
            <a:r>
              <a:rPr lang="en-US" b="1"/>
              <a:t>SnowCLI</a:t>
            </a:r>
            <a:r>
              <a:rPr lang="en-US"/>
              <a:t> is the tool we use to load into tables using Internal stages. It is a command line tool to run Snowflake.</a:t>
            </a:r>
            <a:endParaRPr/>
          </a:p>
          <a:p>
            <a:pPr marL="457200" lvl="0" indent="-342900" algn="l" rtl="0">
              <a:spcBef>
                <a:spcPts val="0"/>
              </a:spcBef>
              <a:spcAft>
                <a:spcPts val="0"/>
              </a:spcAft>
              <a:buSzPts val="1800"/>
              <a:buChar char="▪"/>
            </a:pPr>
            <a:r>
              <a:rPr lang="en-US" b="1"/>
              <a:t>Snowpipe </a:t>
            </a:r>
            <a:r>
              <a:rPr lang="en-US"/>
              <a:t>is the tool we use to load data continuously. </a:t>
            </a:r>
            <a:endParaRPr/>
          </a:p>
          <a:p>
            <a:pPr marL="457200" lvl="0" indent="-342900" algn="l" rtl="0">
              <a:spcBef>
                <a:spcPts val="0"/>
              </a:spcBef>
              <a:spcAft>
                <a:spcPts val="0"/>
              </a:spcAft>
              <a:buSzPts val="1800"/>
              <a:buChar char="▪"/>
            </a:pPr>
            <a:r>
              <a:rPr lang="en-US" b="1"/>
              <a:t>Power BI</a:t>
            </a:r>
            <a:r>
              <a:rPr lang="en-US"/>
              <a:t> is the tool we can use to import data and create visualizations on it.</a:t>
            </a:r>
            <a:endParaRPr/>
          </a:p>
        </p:txBody>
      </p:sp>
      <p:sp>
        <p:nvSpPr>
          <p:cNvPr id="97" name="Google Shape;97;g13fb4b63420_0_34"/>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Architecture</a:t>
            </a:r>
            <a:endParaRPr b="1"/>
          </a:p>
        </p:txBody>
      </p:sp>
      <p:sp>
        <p:nvSpPr>
          <p:cNvPr id="98" name="Google Shape;98;g13fb4b63420_0_34"/>
          <p:cNvSpPr txBox="1">
            <a:spLocks noGrp="1"/>
          </p:cNvSpPr>
          <p:nvPr>
            <p:ph type="body" idx="2"/>
          </p:nvPr>
        </p:nvSpPr>
        <p:spPr>
          <a:xfrm>
            <a:off x="361191" y="790567"/>
            <a:ext cx="7964400" cy="188400"/>
          </a:xfrm>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600" b="1"/>
              <a:t>Tools Used</a:t>
            </a:r>
            <a:r>
              <a:rPr lang="en-US" sz="1600"/>
              <a:t>:</a:t>
            </a:r>
            <a:r>
              <a:rPr lang="en-US" sz="1600">
                <a:solidFill>
                  <a:schemeClr val="accent1"/>
                </a:solidFill>
              </a:rPr>
              <a:t> Snowflake, Power BI, AWS S3, AWS SQS, SnowCLI.</a:t>
            </a:r>
            <a:endParaRPr sz="1600">
              <a:solidFill>
                <a:schemeClr val="accent1"/>
              </a:solidFill>
            </a:endParaRPr>
          </a:p>
        </p:txBody>
      </p:sp>
      <p:pic>
        <p:nvPicPr>
          <p:cNvPr id="99" name="Google Shape;99;g13fb4b63420_0_34"/>
          <p:cNvPicPr preferRelativeResize="0"/>
          <p:nvPr/>
        </p:nvPicPr>
        <p:blipFill>
          <a:blip r:embed="rId3">
            <a:alphaModFix/>
          </a:blip>
          <a:stretch>
            <a:fillRect/>
          </a:stretch>
        </p:blipFill>
        <p:spPr>
          <a:xfrm>
            <a:off x="1401137" y="4026174"/>
            <a:ext cx="704387" cy="748750"/>
          </a:xfrm>
          <a:prstGeom prst="rect">
            <a:avLst/>
          </a:prstGeom>
          <a:noFill/>
          <a:ln>
            <a:noFill/>
          </a:ln>
        </p:spPr>
      </p:pic>
      <p:pic>
        <p:nvPicPr>
          <p:cNvPr id="100" name="Google Shape;100;g13fb4b63420_0_34"/>
          <p:cNvPicPr preferRelativeResize="0"/>
          <p:nvPr/>
        </p:nvPicPr>
        <p:blipFill>
          <a:blip r:embed="rId4">
            <a:alphaModFix/>
          </a:blip>
          <a:stretch>
            <a:fillRect/>
          </a:stretch>
        </p:blipFill>
        <p:spPr>
          <a:xfrm>
            <a:off x="2424388" y="4026178"/>
            <a:ext cx="623969" cy="748750"/>
          </a:xfrm>
          <a:prstGeom prst="rect">
            <a:avLst/>
          </a:prstGeom>
          <a:noFill/>
          <a:ln>
            <a:noFill/>
          </a:ln>
        </p:spPr>
      </p:pic>
      <p:pic>
        <p:nvPicPr>
          <p:cNvPr id="101" name="Google Shape;101;g13fb4b63420_0_34"/>
          <p:cNvPicPr preferRelativeResize="0"/>
          <p:nvPr/>
        </p:nvPicPr>
        <p:blipFill>
          <a:blip r:embed="rId5">
            <a:alphaModFix/>
          </a:blip>
          <a:stretch>
            <a:fillRect/>
          </a:stretch>
        </p:blipFill>
        <p:spPr>
          <a:xfrm>
            <a:off x="3367238" y="4059338"/>
            <a:ext cx="566409" cy="682425"/>
          </a:xfrm>
          <a:prstGeom prst="rect">
            <a:avLst/>
          </a:prstGeom>
          <a:noFill/>
          <a:ln>
            <a:noFill/>
          </a:ln>
        </p:spPr>
      </p:pic>
      <p:pic>
        <p:nvPicPr>
          <p:cNvPr id="102" name="Google Shape;102;g13fb4b63420_0_34"/>
          <p:cNvPicPr preferRelativeResize="0"/>
          <p:nvPr/>
        </p:nvPicPr>
        <p:blipFill>
          <a:blip r:embed="rId6">
            <a:alphaModFix/>
          </a:blip>
          <a:stretch>
            <a:fillRect/>
          </a:stretch>
        </p:blipFill>
        <p:spPr>
          <a:xfrm>
            <a:off x="4252511" y="4092500"/>
            <a:ext cx="704375" cy="574997"/>
          </a:xfrm>
          <a:prstGeom prst="rect">
            <a:avLst/>
          </a:prstGeom>
          <a:noFill/>
          <a:ln>
            <a:noFill/>
          </a:ln>
        </p:spPr>
      </p:pic>
      <p:pic>
        <p:nvPicPr>
          <p:cNvPr id="103" name="Google Shape;103;g13fb4b63420_0_34"/>
          <p:cNvPicPr preferRelativeResize="0"/>
          <p:nvPr/>
        </p:nvPicPr>
        <p:blipFill>
          <a:blip r:embed="rId7">
            <a:alphaModFix/>
          </a:blip>
          <a:stretch>
            <a:fillRect/>
          </a:stretch>
        </p:blipFill>
        <p:spPr>
          <a:xfrm>
            <a:off x="5275763" y="4038600"/>
            <a:ext cx="1085850" cy="647700"/>
          </a:xfrm>
          <a:prstGeom prst="rect">
            <a:avLst/>
          </a:prstGeom>
          <a:noFill/>
          <a:ln>
            <a:noFill/>
          </a:ln>
        </p:spPr>
      </p:pic>
      <p:pic>
        <p:nvPicPr>
          <p:cNvPr id="104" name="Google Shape;104;g13fb4b63420_0_34"/>
          <p:cNvPicPr preferRelativeResize="0"/>
          <p:nvPr/>
        </p:nvPicPr>
        <p:blipFill>
          <a:blip r:embed="rId8">
            <a:alphaModFix/>
          </a:blip>
          <a:stretch>
            <a:fillRect/>
          </a:stretch>
        </p:blipFill>
        <p:spPr>
          <a:xfrm>
            <a:off x="6522263" y="4088610"/>
            <a:ext cx="1041588" cy="54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g13fb4b63420_0_47"/>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Tools Used</a:t>
            </a:r>
            <a:r>
              <a:rPr lang="en-US" sz="1400"/>
              <a:t>:</a:t>
            </a:r>
            <a:r>
              <a:rPr lang="en-US" sz="1400">
                <a:solidFill>
                  <a:schemeClr val="accent1"/>
                </a:solidFill>
              </a:rPr>
              <a:t> Snowflake, Power BI, AWS S3, AWS SQS, SnowCLI.</a:t>
            </a:r>
            <a:endParaRPr sz="1400">
              <a:solidFill>
                <a:schemeClr val="accent1"/>
              </a:solidFill>
            </a:endParaRPr>
          </a:p>
        </p:txBody>
      </p:sp>
      <p:sp>
        <p:nvSpPr>
          <p:cNvPr id="110" name="Google Shape;110;g13fb4b63420_0_47"/>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Architecture</a:t>
            </a:r>
            <a:endParaRPr b="1"/>
          </a:p>
        </p:txBody>
      </p:sp>
      <p:pic>
        <p:nvPicPr>
          <p:cNvPr id="112" name="Google Shape;112;g13fb4b63420_0_47"/>
          <p:cNvPicPr preferRelativeResize="0"/>
          <p:nvPr/>
        </p:nvPicPr>
        <p:blipFill>
          <a:blip r:embed="rId3">
            <a:alphaModFix/>
          </a:blip>
          <a:stretch>
            <a:fillRect/>
          </a:stretch>
        </p:blipFill>
        <p:spPr>
          <a:xfrm>
            <a:off x="1507524" y="1318053"/>
            <a:ext cx="6337146" cy="3560471"/>
          </a:xfrm>
          <a:prstGeom prst="rect">
            <a:avLst/>
          </a:prstGeom>
          <a:noFill/>
          <a:ln w="9525" cap="flat" cmpd="sng">
            <a:solidFill>
              <a:srgbClr val="202124"/>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13fb4b63420_0_110"/>
          <p:cNvSpPr txBox="1">
            <a:spLocks noGrp="1"/>
          </p:cNvSpPr>
          <p:nvPr>
            <p:ph type="body" idx="1"/>
          </p:nvPr>
        </p:nvSpPr>
        <p:spPr>
          <a:xfrm>
            <a:off x="258189" y="940222"/>
            <a:ext cx="8615100" cy="3725100"/>
          </a:xfrm>
          <a:prstGeom prst="rect">
            <a:avLst/>
          </a:prstGeom>
        </p:spPr>
        <p:txBody>
          <a:bodyPr spcFirstLastPara="1" wrap="square" lIns="0" tIns="0" rIns="0" bIns="0" anchor="t" anchorCtr="0">
            <a:noAutofit/>
          </a:bodyPr>
          <a:lstStyle/>
          <a:p>
            <a:pPr marL="0" lvl="0" indent="0" algn="just" rtl="0">
              <a:spcBef>
                <a:spcPts val="1350"/>
              </a:spcBef>
              <a:spcAft>
                <a:spcPts val="0"/>
              </a:spcAft>
              <a:buNone/>
            </a:pPr>
            <a:r>
              <a:rPr lang="en-US" sz="1400"/>
              <a:t>When data is loaded into table, clustering </a:t>
            </a:r>
            <a:r>
              <a:rPr lang="en-US" sz="1400" b="1"/>
              <a:t>metadata </a:t>
            </a:r>
            <a:r>
              <a:rPr lang="en-US" sz="1400"/>
              <a:t>is collected and recorded for each </a:t>
            </a:r>
            <a:r>
              <a:rPr lang="en-US" sz="1400" b="1"/>
              <a:t>micro-partition</a:t>
            </a:r>
            <a:r>
              <a:rPr lang="en-US" sz="1400"/>
              <a:t> created during the process. Snowflake then leverages this clustering information to avoid </a:t>
            </a:r>
            <a:r>
              <a:rPr lang="en-US" sz="1400" b="1"/>
              <a:t>unnecessary scanning</a:t>
            </a:r>
            <a:r>
              <a:rPr lang="en-US" sz="1400"/>
              <a:t> of micro-partitions during querying, significantly accelerating the performance of queries that reference these columns.</a:t>
            </a:r>
            <a:endParaRPr sz="1400"/>
          </a:p>
          <a:p>
            <a:pPr marL="0" lvl="0" indent="0" algn="l" rtl="0">
              <a:spcBef>
                <a:spcPts val="1350"/>
              </a:spcBef>
              <a:spcAft>
                <a:spcPts val="0"/>
              </a:spcAft>
              <a:buNone/>
            </a:pPr>
            <a:endParaRPr sz="1400"/>
          </a:p>
        </p:txBody>
      </p:sp>
      <p:sp>
        <p:nvSpPr>
          <p:cNvPr id="119" name="Google Shape;119;g13fb4b63420_0_110"/>
          <p:cNvSpPr txBox="1">
            <a:spLocks noGrp="1"/>
          </p:cNvSpPr>
          <p:nvPr>
            <p:ph type="title"/>
          </p:nvPr>
        </p:nvSpPr>
        <p:spPr>
          <a:xfrm>
            <a:off x="331203" y="167552"/>
            <a:ext cx="8024400" cy="38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Micro-partitions and Data Clustering</a:t>
            </a:r>
            <a:endParaRPr b="1"/>
          </a:p>
        </p:txBody>
      </p:sp>
      <p:sp>
        <p:nvSpPr>
          <p:cNvPr id="120" name="Google Shape;120;g13fb4b63420_0_110"/>
          <p:cNvSpPr txBox="1">
            <a:spLocks noGrp="1"/>
          </p:cNvSpPr>
          <p:nvPr>
            <p:ph type="body" idx="2"/>
          </p:nvPr>
        </p:nvSpPr>
        <p:spPr>
          <a:xfrm>
            <a:off x="258191" y="652143"/>
            <a:ext cx="7964400" cy="188400"/>
          </a:xfrm>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We created 8 tables of the Retail data and added Cluster keys</a:t>
            </a:r>
            <a:endParaRPr sz="1400" b="1"/>
          </a:p>
        </p:txBody>
      </p:sp>
      <p:pic>
        <p:nvPicPr>
          <p:cNvPr id="121" name="Google Shape;121;g13fb4b63420_0_110"/>
          <p:cNvPicPr preferRelativeResize="0"/>
          <p:nvPr/>
        </p:nvPicPr>
        <p:blipFill rotWithShape="1">
          <a:blip r:embed="rId3">
            <a:alphaModFix/>
          </a:blip>
          <a:srcRect l="813" b="4816"/>
          <a:stretch/>
        </p:blipFill>
        <p:spPr>
          <a:xfrm>
            <a:off x="420614" y="1858800"/>
            <a:ext cx="8290249" cy="3052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g13fdb7938e5_1_18"/>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900"/>
              </a:spcBef>
              <a:spcAft>
                <a:spcPts val="0"/>
              </a:spcAft>
              <a:buNone/>
            </a:pPr>
            <a:r>
              <a:rPr lang="en-US" sz="1400" b="1"/>
              <a:t>Table definition  for LineItem table</a:t>
            </a:r>
            <a:endParaRPr sz="1400" b="1"/>
          </a:p>
        </p:txBody>
      </p:sp>
      <p:sp>
        <p:nvSpPr>
          <p:cNvPr id="127" name="Google Shape;127;g13fdb7938e5_1_18"/>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Cluster Key Choice</a:t>
            </a:r>
            <a:endParaRPr b="1"/>
          </a:p>
        </p:txBody>
      </p:sp>
      <p:pic>
        <p:nvPicPr>
          <p:cNvPr id="129" name="Google Shape;129;g13fdb7938e5_1_18"/>
          <p:cNvPicPr preferRelativeResize="0"/>
          <p:nvPr/>
        </p:nvPicPr>
        <p:blipFill>
          <a:blip r:embed="rId3">
            <a:alphaModFix/>
          </a:blip>
          <a:stretch>
            <a:fillRect/>
          </a:stretch>
        </p:blipFill>
        <p:spPr>
          <a:xfrm>
            <a:off x="1235676" y="1342768"/>
            <a:ext cx="6235887" cy="3324332"/>
          </a:xfrm>
          <a:prstGeom prst="rect">
            <a:avLst/>
          </a:prstGeom>
          <a:noFill/>
          <a:ln w="12700" cap="flat" cmpd="sng">
            <a:solidFill>
              <a:srgbClr val="505C63"/>
            </a:solidFill>
            <a:prstDash val="solid"/>
            <a:miter lim="8000"/>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3fb4b63420_0_75"/>
          <p:cNvSpPr txBox="1">
            <a:spLocks noGrp="1"/>
          </p:cNvSpPr>
          <p:nvPr>
            <p:ph type="title"/>
          </p:nvPr>
        </p:nvSpPr>
        <p:spPr>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US" b="1"/>
              <a:t>Data Loading from Internal Stage</a:t>
            </a:r>
            <a:endParaRPr b="1"/>
          </a:p>
        </p:txBody>
      </p:sp>
      <p:pic>
        <p:nvPicPr>
          <p:cNvPr id="136" name="Google Shape;136;g13fb4b63420_0_75"/>
          <p:cNvPicPr preferRelativeResize="0"/>
          <p:nvPr/>
        </p:nvPicPr>
        <p:blipFill rotWithShape="1">
          <a:blip r:embed="rId3">
            <a:alphaModFix/>
          </a:blip>
          <a:srcRect r="15810"/>
          <a:stretch/>
        </p:blipFill>
        <p:spPr>
          <a:xfrm>
            <a:off x="134175" y="962025"/>
            <a:ext cx="4647424" cy="3725101"/>
          </a:xfrm>
          <a:prstGeom prst="rect">
            <a:avLst/>
          </a:prstGeom>
          <a:noFill/>
          <a:ln>
            <a:noFill/>
          </a:ln>
        </p:spPr>
      </p:pic>
      <p:sp>
        <p:nvSpPr>
          <p:cNvPr id="137" name="Google Shape;137;g13fb4b63420_0_75"/>
          <p:cNvSpPr txBox="1"/>
          <p:nvPr/>
        </p:nvSpPr>
        <p:spPr>
          <a:xfrm>
            <a:off x="4964700" y="1954200"/>
            <a:ext cx="3813600" cy="211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800" b="1">
                <a:solidFill>
                  <a:schemeClr val="accent1"/>
                </a:solidFill>
                <a:latin typeface="Calibri"/>
                <a:ea typeface="Calibri"/>
                <a:cs typeface="Calibri"/>
                <a:sym typeface="Calibri"/>
              </a:rPr>
              <a:t>Snowflake Internal Stages store data files internally within Snowflake</a:t>
            </a:r>
            <a:endParaRPr sz="1600" b="1">
              <a:solidFill>
                <a:schemeClr val="accent1"/>
              </a:solidFill>
              <a:latin typeface="Calibri"/>
              <a:ea typeface="Calibri"/>
              <a:cs typeface="Calibri"/>
              <a:sym typeface="Calibri"/>
            </a:endParaRPr>
          </a:p>
          <a:p>
            <a:pPr marL="457200" lvl="0" indent="-323850" algn="l" rtl="0">
              <a:lnSpc>
                <a:spcPct val="115000"/>
              </a:lnSpc>
              <a:spcBef>
                <a:spcPts val="1200"/>
              </a:spcBef>
              <a:spcAft>
                <a:spcPts val="0"/>
              </a:spcAft>
              <a:buClr>
                <a:srgbClr val="202124"/>
              </a:buClr>
              <a:buSzPts val="1500"/>
              <a:buChar char="●"/>
            </a:pPr>
            <a:r>
              <a:rPr lang="en-US" sz="1600" b="1">
                <a:solidFill>
                  <a:srgbClr val="202124"/>
                </a:solidFill>
                <a:latin typeface="Calibri"/>
                <a:ea typeface="Calibri"/>
                <a:cs typeface="Calibri"/>
                <a:sym typeface="Calibri"/>
              </a:rPr>
              <a:t>User Stage - Nation</a:t>
            </a:r>
            <a:endParaRPr sz="1600" b="1">
              <a:solidFill>
                <a:srgbClr val="202124"/>
              </a:solidFill>
              <a:latin typeface="Calibri"/>
              <a:ea typeface="Calibri"/>
              <a:cs typeface="Calibri"/>
              <a:sym typeface="Calibri"/>
            </a:endParaRPr>
          </a:p>
          <a:p>
            <a:pPr marL="457200" lvl="0" indent="-323850" algn="l" rtl="0">
              <a:lnSpc>
                <a:spcPct val="115000"/>
              </a:lnSpc>
              <a:spcBef>
                <a:spcPts val="0"/>
              </a:spcBef>
              <a:spcAft>
                <a:spcPts val="0"/>
              </a:spcAft>
              <a:buClr>
                <a:srgbClr val="202124"/>
              </a:buClr>
              <a:buSzPts val="1500"/>
              <a:buChar char="●"/>
            </a:pPr>
            <a:r>
              <a:rPr lang="en-US" sz="1600" b="1">
                <a:solidFill>
                  <a:srgbClr val="202124"/>
                </a:solidFill>
                <a:latin typeface="Calibri"/>
                <a:ea typeface="Calibri"/>
                <a:cs typeface="Calibri"/>
                <a:sym typeface="Calibri"/>
              </a:rPr>
              <a:t>Table Stage - LineItem and Customer</a:t>
            </a:r>
            <a:endParaRPr sz="1600" b="1">
              <a:solidFill>
                <a:srgbClr val="202124"/>
              </a:solidFill>
              <a:latin typeface="Calibri"/>
              <a:ea typeface="Calibri"/>
              <a:cs typeface="Calibri"/>
              <a:sym typeface="Calibri"/>
            </a:endParaRPr>
          </a:p>
          <a:p>
            <a:pPr marL="457200" lvl="0" indent="-323850" algn="l" rtl="0">
              <a:lnSpc>
                <a:spcPct val="115000"/>
              </a:lnSpc>
              <a:spcBef>
                <a:spcPts val="0"/>
              </a:spcBef>
              <a:spcAft>
                <a:spcPts val="0"/>
              </a:spcAft>
              <a:buClr>
                <a:srgbClr val="202124"/>
              </a:buClr>
              <a:buSzPts val="1500"/>
              <a:buChar char="●"/>
            </a:pPr>
            <a:r>
              <a:rPr lang="en-US" sz="1600" b="1">
                <a:solidFill>
                  <a:srgbClr val="202124"/>
                </a:solidFill>
                <a:latin typeface="Calibri"/>
                <a:ea typeface="Calibri"/>
                <a:cs typeface="Calibri"/>
                <a:sym typeface="Calibri"/>
              </a:rPr>
              <a:t>Named Internal Stage - Orders</a:t>
            </a:r>
            <a:endParaRPr sz="1600" b="1">
              <a:solidFill>
                <a:srgbClr val="202124"/>
              </a:solidFill>
              <a:latin typeface="Calibri"/>
              <a:ea typeface="Calibri"/>
              <a:cs typeface="Calibri"/>
              <a:sym typeface="Calibri"/>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0</TotalTime>
  <Words>1221</Words>
  <Application>Microsoft Office PowerPoint</Application>
  <PresentationFormat>On-screen Show (16:9)</PresentationFormat>
  <Paragraphs>116</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Noto Sans Symbols</vt:lpstr>
      <vt:lpstr>Times New Roman</vt:lpstr>
      <vt:lpstr>Retrospect</vt:lpstr>
      <vt:lpstr>PROJECT GLADIATOR  </vt:lpstr>
      <vt:lpstr>Team Details</vt:lpstr>
      <vt:lpstr>Problem Statement</vt:lpstr>
      <vt:lpstr>Dataset</vt:lpstr>
      <vt:lpstr>Architecture</vt:lpstr>
      <vt:lpstr>Architecture</vt:lpstr>
      <vt:lpstr>Micro-partitions and Data Clustering</vt:lpstr>
      <vt:lpstr>Cluster Key Choice</vt:lpstr>
      <vt:lpstr>Data Loading from Internal Stage</vt:lpstr>
      <vt:lpstr>Data Loading from Internal Stage</vt:lpstr>
      <vt:lpstr>Data Loading from External Stage</vt:lpstr>
      <vt:lpstr>Data Loading from External Stage</vt:lpstr>
      <vt:lpstr>Continuous data loading using Snowpipe</vt:lpstr>
      <vt:lpstr>Continuous data loading using Snowpipe</vt:lpstr>
      <vt:lpstr>Change data capture using Stream</vt:lpstr>
      <vt:lpstr>Change Data Capture using Stream</vt:lpstr>
      <vt:lpstr>Secure Data Sharing </vt:lpstr>
      <vt:lpstr>Secure Data Sharing</vt:lpstr>
      <vt:lpstr>Zero Copy Cloning </vt:lpstr>
      <vt:lpstr>                                  Continuous Data Protection</vt:lpstr>
      <vt:lpstr>Zero Copy Cloning and Time Travel</vt:lpstr>
      <vt:lpstr>Stored Procedure</vt:lpstr>
      <vt:lpstr>Challenges and Findings</vt:lpstr>
      <vt:lpstr>Visualizations and Dashboards</vt:lpstr>
      <vt:lpstr>Customers per Nation</vt:lpstr>
      <vt:lpstr>Total Order Price per Nation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GLADIATOR  </dc:title>
  <dc:creator>Rowsell, Karen [CCC-OT_OP]</dc:creator>
  <cp:lastModifiedBy>Rahul Noronha</cp:lastModifiedBy>
  <cp:revision>1</cp:revision>
  <dcterms:created xsi:type="dcterms:W3CDTF">2007-05-25T22:38:05Z</dcterms:created>
  <dcterms:modified xsi:type="dcterms:W3CDTF">2022-08-06T18:46:51Z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0x01010070F8E8959049E8428369959651C7B244</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